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8"/>
  </p:notesMasterIdLst>
  <p:sldIdLst>
    <p:sldId id="256" r:id="rId2"/>
    <p:sldId id="261" r:id="rId3"/>
    <p:sldId id="303" r:id="rId4"/>
    <p:sldId id="260" r:id="rId5"/>
    <p:sldId id="257" r:id="rId6"/>
    <p:sldId id="258" r:id="rId7"/>
    <p:sldId id="259" r:id="rId8"/>
    <p:sldId id="262" r:id="rId9"/>
    <p:sldId id="276" r:id="rId10"/>
    <p:sldId id="265" r:id="rId11"/>
    <p:sldId id="279" r:id="rId12"/>
    <p:sldId id="280" r:id="rId13"/>
    <p:sldId id="263" r:id="rId14"/>
    <p:sldId id="264" r:id="rId15"/>
    <p:sldId id="266" r:id="rId16"/>
    <p:sldId id="267" r:id="rId17"/>
    <p:sldId id="284" r:id="rId18"/>
    <p:sldId id="291" r:id="rId19"/>
    <p:sldId id="292" r:id="rId20"/>
    <p:sldId id="268" r:id="rId21"/>
    <p:sldId id="269" r:id="rId22"/>
    <p:sldId id="270" r:id="rId23"/>
    <p:sldId id="272" r:id="rId24"/>
    <p:sldId id="271" r:id="rId25"/>
    <p:sldId id="273" r:id="rId26"/>
    <p:sldId id="289" r:id="rId27"/>
    <p:sldId id="274" r:id="rId28"/>
    <p:sldId id="275" r:id="rId29"/>
    <p:sldId id="277" r:id="rId30"/>
    <p:sldId id="278" r:id="rId31"/>
    <p:sldId id="281" r:id="rId32"/>
    <p:sldId id="283" r:id="rId33"/>
    <p:sldId id="282" r:id="rId34"/>
    <p:sldId id="286" r:id="rId35"/>
    <p:sldId id="285" r:id="rId36"/>
    <p:sldId id="287" r:id="rId37"/>
    <p:sldId id="293" r:id="rId38"/>
    <p:sldId id="290" r:id="rId39"/>
    <p:sldId id="294" r:id="rId40"/>
    <p:sldId id="296" r:id="rId41"/>
    <p:sldId id="295" r:id="rId42"/>
    <p:sldId id="298" r:id="rId43"/>
    <p:sldId id="297" r:id="rId44"/>
    <p:sldId id="299" r:id="rId45"/>
    <p:sldId id="301" r:id="rId46"/>
    <p:sldId id="304" r:id="rId47"/>
    <p:sldId id="300" r:id="rId48"/>
    <p:sldId id="307" r:id="rId49"/>
    <p:sldId id="305" r:id="rId50"/>
    <p:sldId id="308" r:id="rId51"/>
    <p:sldId id="306" r:id="rId52"/>
    <p:sldId id="311" r:id="rId53"/>
    <p:sldId id="310" r:id="rId54"/>
    <p:sldId id="314" r:id="rId55"/>
    <p:sldId id="312" r:id="rId56"/>
    <p:sldId id="315" r:id="rId57"/>
    <p:sldId id="313" r:id="rId58"/>
    <p:sldId id="317" r:id="rId59"/>
    <p:sldId id="316" r:id="rId60"/>
    <p:sldId id="319" r:id="rId61"/>
    <p:sldId id="318" r:id="rId62"/>
    <p:sldId id="321" r:id="rId63"/>
    <p:sldId id="320" r:id="rId64"/>
    <p:sldId id="324" r:id="rId65"/>
    <p:sldId id="322" r:id="rId66"/>
    <p:sldId id="323" r:id="rId6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92" autoAdjust="0"/>
    <p:restoredTop sz="94660"/>
  </p:normalViewPr>
  <p:slideViewPr>
    <p:cSldViewPr snapToGrid="0">
      <p:cViewPr varScale="1">
        <p:scale>
          <a:sx n="84" d="100"/>
          <a:sy n="84" d="100"/>
        </p:scale>
        <p:origin x="75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54D6AD-0821-40A7-AEFE-5337E5654ED5}" type="datetimeFigureOut">
              <a:rPr lang="en-US" smtClean="0"/>
              <a:t>1/4/2019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C8E8CF-8E58-42F5-8304-05B0E423B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823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6052F-0F95-44A7-ABA8-DC92ED59EF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E7CD55-F181-44DC-838F-4CA670B17E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30C80-2538-4B81-BC05-694BC0D6B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65EC0-90CA-4744-92B2-EB6386B50BAC}" type="datetime1">
              <a:rPr lang="en-US" smtClean="0"/>
              <a:t>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940F2-ED81-49B4-A49E-ACBBC299C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2E420A-3AD2-4C34-ABBB-42272DA0F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74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5DDE9-DC02-4A3D-BD9F-9170ABBDC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913915-0A59-4278-87B8-4FDC4C93DC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007B97-4E2C-416B-9BB7-743E5E032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022E-61C5-473B-BE77-2F55BA189A47}" type="datetime1">
              <a:rPr lang="en-US" smtClean="0"/>
              <a:t>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D57BC8-6D3A-490D-BF60-9DF981872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5EC3E-B97D-45C9-AC72-A5B5ED926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460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95A26A-D075-41A5-88C2-5F48199044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1568FA-1A03-4D7D-A717-9C307B6C3E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309CC7-5332-419A-94F3-D7B853BC2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4DB6F-676D-461F-BFE7-042BA10BE24A}" type="datetime1">
              <a:rPr lang="en-US" smtClean="0"/>
              <a:t>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B252C-1F82-4F33-BA09-B0C06BF83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6181C-F322-47B7-973A-9A1196B83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150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5185E-98CE-4DAA-9503-FE9A41375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065BB-BB62-4F7F-AAD2-AC8363A024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C81677-4BB3-49F8-B08F-AA52B6CC1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3A518-BC7F-4237-A842-4C08C45FEB54}" type="datetime1">
              <a:rPr lang="en-US" smtClean="0"/>
              <a:t>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AC4C5E-0F96-41E3-9969-2BFC30EF5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2FD41-BC15-4FEA-AFAF-F95F6AD4B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803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3DD0D-EF11-4EAE-8371-D5B40945D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539007-890A-4EDB-928D-D7C1752CB3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CFDCE-7F76-4C0A-8642-DCE9A5F12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923FA-616A-4188-A337-413C20CC3089}" type="datetime1">
              <a:rPr lang="en-US" smtClean="0"/>
              <a:t>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EC4ED8-E321-4DA6-90B3-718DAC4DB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24F4C-FA81-45D7-B4E5-D358EE360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731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5FB13-3460-45D6-A074-C0B1E4D9C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2B296-1D2E-45B5-8BC3-7547587B59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401026-E08D-42A6-BD23-3EE933335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CF3EF3-46EA-4DE7-AD13-B1B68CD34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0CD2D-4B89-4AD5-9695-E382A6C124D5}" type="datetime1">
              <a:rPr lang="en-US" smtClean="0"/>
              <a:t>1/4/2019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39CC7D-A739-4650-8188-FB3E38EF3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ADD005-55B2-44E3-AA93-48DAAB515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558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8557C-D4C7-4882-BA29-8EDD38D55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03919-6473-4F53-8F86-06FC3DB71D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2E2EE6-0FCD-4074-82E8-18C976D7EA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D5025C-1C0B-4927-AEDF-07301606D6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F32E8C-7CD6-4FFE-B477-E5D7161639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4D36C3-95FA-4FEB-ABCD-9C23E2047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4D21-2501-416E-A1BE-366167495FD7}" type="datetime1">
              <a:rPr lang="en-US" smtClean="0"/>
              <a:t>1/4/2019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6F326B-C0FE-4598-8346-43D976282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177675-F624-4BA1-A13A-972B3717E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555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11894-8386-46A5-A4C3-DA4AAB89C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9C211E-DC10-4317-A96D-CD2BFBF8E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9F293-7173-46DA-8D3E-B3CB90DC76C5}" type="datetime1">
              <a:rPr lang="en-US" smtClean="0"/>
              <a:t>1/4/2019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9617FF-C2E1-49F2-9CBD-82A1D71A8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2B932F-4236-40DE-ADB3-567EBC50B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742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B6B4A2-A124-4CB2-8E1C-6E775EE13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684A1-65FB-43DD-91F0-273015EC3950}" type="datetime1">
              <a:rPr lang="en-US" smtClean="0"/>
              <a:t>1/4/2019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C94420-67F6-40D9-BED4-4C831B359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332F20-2D1A-42A9-951D-CFBFB8D12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388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CDBA5-B00B-46A1-83BA-A3205D8B9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E49A6-1FC9-4E0F-80E3-77CCDBF48A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168258-03CF-47F4-A4E3-46025B1979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9E77DD-8774-449E-B424-8828977AE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A0873-2267-4CE5-9327-8A4518FEFB9F}" type="datetime1">
              <a:rPr lang="en-US" smtClean="0"/>
              <a:t>1/4/2019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6E8A64-683A-459F-A6B3-F4A1EB9EA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E0648F-4740-4728-930C-035CD04FF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682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F2F3B-EE12-410D-82B2-6AA67C142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4C58C0-3CD5-476D-856B-BF0213AE1B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578809-E7AD-405D-A578-6428CA4FB8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476C45-B15E-4CCE-8794-72D910777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8D210-0986-4A16-8EF7-D3820E03F0FC}" type="datetime1">
              <a:rPr lang="en-US" smtClean="0"/>
              <a:t>1/4/2019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530491-DDE0-4823-BB66-B416BFEF4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15D1EB-424B-4BD6-B843-17646881F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049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BCF984-C1FC-45C5-8571-8E27CB29A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81B96A-FEFD-4D05-9DE0-9D68C64AF8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DB097-B822-4C1C-988A-657160E8EC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341A9-7F59-4140-9A95-F30D04AB510F}" type="datetime1">
              <a:rPr lang="en-US" smtClean="0"/>
              <a:t>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25F98-929D-4E48-8257-304E5AA191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FF872-4090-4612-83AA-1E7C3B7080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B8F1DB-1365-4333-9DC3-FC28DC86E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533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13" Type="http://schemas.openxmlformats.org/officeDocument/2006/relationships/slide" Target="slide23.xml"/><Relationship Id="rId3" Type="http://schemas.openxmlformats.org/officeDocument/2006/relationships/slide" Target="slide8.xml"/><Relationship Id="rId7" Type="http://schemas.openxmlformats.org/officeDocument/2006/relationships/slide" Target="slide15.xml"/><Relationship Id="rId12" Type="http://schemas.openxmlformats.org/officeDocument/2006/relationships/slide" Target="slide22.xml"/><Relationship Id="rId2" Type="http://schemas.openxmlformats.org/officeDocument/2006/relationships/slide" Target="slide4.xml"/><Relationship Id="rId16" Type="http://schemas.openxmlformats.org/officeDocument/2006/relationships/slide" Target="slide2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4.xml"/><Relationship Id="rId11" Type="http://schemas.openxmlformats.org/officeDocument/2006/relationships/slide" Target="slide21.xml"/><Relationship Id="rId5" Type="http://schemas.openxmlformats.org/officeDocument/2006/relationships/slide" Target="slide13.xml"/><Relationship Id="rId15" Type="http://schemas.openxmlformats.org/officeDocument/2006/relationships/slide" Target="slide25.xml"/><Relationship Id="rId10" Type="http://schemas.openxmlformats.org/officeDocument/2006/relationships/slide" Target="slide20.xml"/><Relationship Id="rId4" Type="http://schemas.openxmlformats.org/officeDocument/2006/relationships/slide" Target="slide10.xml"/><Relationship Id="rId9" Type="http://schemas.openxmlformats.org/officeDocument/2006/relationships/slide" Target="slide18.xml"/><Relationship Id="rId14" Type="http://schemas.openxmlformats.org/officeDocument/2006/relationships/slide" Target="slide2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38.xml"/><Relationship Id="rId13" Type="http://schemas.openxmlformats.org/officeDocument/2006/relationships/slide" Target="slide46.xml"/><Relationship Id="rId18" Type="http://schemas.openxmlformats.org/officeDocument/2006/relationships/slide" Target="slide56.xml"/><Relationship Id="rId3" Type="http://schemas.openxmlformats.org/officeDocument/2006/relationships/slide" Target="slide29.xml"/><Relationship Id="rId21" Type="http://schemas.openxmlformats.org/officeDocument/2006/relationships/slide" Target="slide62.xml"/><Relationship Id="rId7" Type="http://schemas.openxmlformats.org/officeDocument/2006/relationships/slide" Target="slide37.xml"/><Relationship Id="rId12" Type="http://schemas.openxmlformats.org/officeDocument/2006/relationships/slide" Target="slide45.xml"/><Relationship Id="rId17" Type="http://schemas.openxmlformats.org/officeDocument/2006/relationships/slide" Target="slide54.xml"/><Relationship Id="rId2" Type="http://schemas.openxmlformats.org/officeDocument/2006/relationships/slide" Target="slide27.xml"/><Relationship Id="rId16" Type="http://schemas.openxmlformats.org/officeDocument/2006/relationships/slide" Target="slide52.xml"/><Relationship Id="rId20" Type="http://schemas.openxmlformats.org/officeDocument/2006/relationships/slide" Target="slide60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5.xml"/><Relationship Id="rId11" Type="http://schemas.openxmlformats.org/officeDocument/2006/relationships/slide" Target="slide43.xml"/><Relationship Id="rId5" Type="http://schemas.openxmlformats.org/officeDocument/2006/relationships/slide" Target="slide34.xml"/><Relationship Id="rId15" Type="http://schemas.openxmlformats.org/officeDocument/2006/relationships/slide" Target="slide50.xml"/><Relationship Id="rId10" Type="http://schemas.openxmlformats.org/officeDocument/2006/relationships/slide" Target="slide42.xml"/><Relationship Id="rId19" Type="http://schemas.openxmlformats.org/officeDocument/2006/relationships/slide" Target="slide58.xml"/><Relationship Id="rId4" Type="http://schemas.openxmlformats.org/officeDocument/2006/relationships/slide" Target="slide31.xml"/><Relationship Id="rId9" Type="http://schemas.openxmlformats.org/officeDocument/2006/relationships/slide" Target="slide40.xml"/><Relationship Id="rId14" Type="http://schemas.openxmlformats.org/officeDocument/2006/relationships/slide" Target="slide48.xml"/><Relationship Id="rId22" Type="http://schemas.openxmlformats.org/officeDocument/2006/relationships/slide" Target="slide6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9F505-05BD-45B6-A2EA-13E70BDB30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P-11 measure sites</a:t>
            </a:r>
            <a:br>
              <a:rPr lang="en-US" dirty="0"/>
            </a:br>
            <a:r>
              <a:rPr lang="en-US" sz="3600" dirty="0"/>
              <a:t>Ebara Left Side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E3053-CB98-4A8B-8099-C4E7DC84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7356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1A446D-FEED-45D9-AD77-398641068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10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EFF464-17ED-4224-A82F-EC0C5A85BEF7}"/>
              </a:ext>
            </a:extLst>
          </p:cNvPr>
          <p:cNvSpPr txBox="1"/>
          <p:nvPr/>
        </p:nvSpPr>
        <p:spPr>
          <a:xfrm>
            <a:off x="4091723" y="682258"/>
            <a:ext cx="213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SDCGREYxxxxx</a:t>
            </a:r>
            <a:r>
              <a:rPr lang="en-US" dirty="0"/>
              <a:t> (EVDAMV3)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32ACA6-E627-49DD-8335-6BB59EFDCDA8}"/>
              </a:ext>
            </a:extLst>
          </p:cNvPr>
          <p:cNvSpPr txBox="1"/>
          <p:nvPr/>
        </p:nvSpPr>
        <p:spPr>
          <a:xfrm>
            <a:off x="1131919" y="2087901"/>
            <a:ext cx="189506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Home Plate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-5735</a:t>
            </a:r>
          </a:p>
          <a:p>
            <a:r>
              <a:rPr lang="en-US" dirty="0"/>
              <a:t>Y= -3190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-51695</a:t>
            </a:r>
          </a:p>
          <a:p>
            <a:r>
              <a:rPr lang="en-US" dirty="0"/>
              <a:t>Y= -2700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-74696</a:t>
            </a:r>
          </a:p>
          <a:p>
            <a:r>
              <a:rPr lang="en-US" dirty="0"/>
              <a:t>Y= -2433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C1ADA4-10E9-401E-B3B2-16A9A9D4C997}"/>
              </a:ext>
            </a:extLst>
          </p:cNvPr>
          <p:cNvSpPr txBox="1"/>
          <p:nvPr/>
        </p:nvSpPr>
        <p:spPr>
          <a:xfrm>
            <a:off x="5641314" y="2087901"/>
            <a:ext cx="283265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Kerf 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-12591</a:t>
            </a:r>
          </a:p>
          <a:p>
            <a:r>
              <a:rPr lang="en-US" dirty="0"/>
              <a:t>Y= -3052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-58595</a:t>
            </a:r>
          </a:p>
          <a:p>
            <a:r>
              <a:rPr lang="en-US" dirty="0"/>
              <a:t>Y= -2670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-81596</a:t>
            </a:r>
          </a:p>
          <a:p>
            <a:r>
              <a:rPr lang="en-US" dirty="0"/>
              <a:t>Y= -2433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61493C-583E-4C0E-8E75-4DE0590F9D86}"/>
              </a:ext>
            </a:extLst>
          </p:cNvPr>
          <p:cNvSpPr txBox="1"/>
          <p:nvPr/>
        </p:nvSpPr>
        <p:spPr>
          <a:xfrm>
            <a:off x="1093076" y="6243145"/>
            <a:ext cx="1933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 Notch left</a:t>
            </a:r>
          </a:p>
        </p:txBody>
      </p:sp>
    </p:spTree>
    <p:extLst>
      <p:ext uri="{BB962C8B-B14F-4D97-AF65-F5344CB8AC3E}">
        <p14:creationId xmlns:p14="http://schemas.microsoft.com/office/powerpoint/2010/main" val="3989969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63712B-F8EA-4EEC-94F1-088F92166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11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787353-6EE9-46E7-A28C-7B3E9B6E6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0" y="0"/>
            <a:ext cx="12177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75A9CF-9A34-42FB-9A60-A8F9B5ED1B09}"/>
              </a:ext>
            </a:extLst>
          </p:cNvPr>
          <p:cNvSpPr txBox="1"/>
          <p:nvPr/>
        </p:nvSpPr>
        <p:spPr>
          <a:xfrm>
            <a:off x="409903" y="493986"/>
            <a:ext cx="17236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SDCGREYxxxx</a:t>
            </a:r>
            <a:r>
              <a:rPr lang="en-US" dirty="0"/>
              <a:t>  EVDAMV3 mask</a:t>
            </a:r>
          </a:p>
          <a:p>
            <a:r>
              <a:rPr lang="en-US" dirty="0"/>
              <a:t>Home Plate</a:t>
            </a:r>
          </a:p>
        </p:txBody>
      </p:sp>
    </p:spTree>
    <p:extLst>
      <p:ext uri="{BB962C8B-B14F-4D97-AF65-F5344CB8AC3E}">
        <p14:creationId xmlns:p14="http://schemas.microsoft.com/office/powerpoint/2010/main" val="7682515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C3861E1-0F27-4C39-9464-C7C987178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12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F286EE-D03D-4CAB-84AA-9538B08CD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383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1CFB65-EB28-4AD7-A7C8-C05554C78073}"/>
              </a:ext>
            </a:extLst>
          </p:cNvPr>
          <p:cNvSpPr txBox="1"/>
          <p:nvPr/>
        </p:nvSpPr>
        <p:spPr>
          <a:xfrm>
            <a:off x="1292772" y="1145628"/>
            <a:ext cx="23963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SDCGREYxxxx</a:t>
            </a:r>
            <a:r>
              <a:rPr lang="en-US" dirty="0"/>
              <a:t>  EVDAMV3 mask</a:t>
            </a:r>
          </a:p>
          <a:p>
            <a:r>
              <a:rPr lang="en-US" dirty="0"/>
              <a:t>Kerf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00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84BC32-2E5B-4C31-A9B1-A3E7AE62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13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8DBFDE-2453-47FB-96CF-80AB7B816B94}"/>
              </a:ext>
            </a:extLst>
          </p:cNvPr>
          <p:cNvSpPr txBox="1"/>
          <p:nvPr/>
        </p:nvSpPr>
        <p:spPr>
          <a:xfrm>
            <a:off x="3962857" y="804270"/>
            <a:ext cx="3114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SL-12Hxxxxx – TSV Process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448ED1-8623-4E45-8189-1B159965D3B4}"/>
              </a:ext>
            </a:extLst>
          </p:cNvPr>
          <p:cNvSpPr txBox="1"/>
          <p:nvPr/>
        </p:nvSpPr>
        <p:spPr>
          <a:xfrm>
            <a:off x="1073426" y="2033524"/>
            <a:ext cx="249140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TSV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+1011</a:t>
            </a:r>
          </a:p>
          <a:p>
            <a:r>
              <a:rPr lang="en-US" dirty="0"/>
              <a:t>Y= -5373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-41381</a:t>
            </a:r>
          </a:p>
          <a:p>
            <a:r>
              <a:rPr lang="en-US" dirty="0"/>
              <a:t>Y= -5042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-72170</a:t>
            </a:r>
          </a:p>
          <a:p>
            <a:r>
              <a:rPr lang="en-US" dirty="0"/>
              <a:t>Y= -4450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left</a:t>
            </a:r>
          </a:p>
        </p:txBody>
      </p:sp>
    </p:spTree>
    <p:extLst>
      <p:ext uri="{BB962C8B-B14F-4D97-AF65-F5344CB8AC3E}">
        <p14:creationId xmlns:p14="http://schemas.microsoft.com/office/powerpoint/2010/main" val="4181842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87FB2B-A207-4912-BB8C-A16420019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14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7E6D71-B4C6-4A50-847D-A8DD6982487D}"/>
              </a:ext>
            </a:extLst>
          </p:cNvPr>
          <p:cNvSpPr txBox="1"/>
          <p:nvPr/>
        </p:nvSpPr>
        <p:spPr>
          <a:xfrm>
            <a:off x="4703608" y="656669"/>
            <a:ext cx="3339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M2 Monitor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AD1B53-3C49-498E-80A0-62F52FFC16F3}"/>
              </a:ext>
            </a:extLst>
          </p:cNvPr>
          <p:cNvSpPr txBox="1"/>
          <p:nvPr/>
        </p:nvSpPr>
        <p:spPr>
          <a:xfrm>
            <a:off x="870531" y="2077035"/>
            <a:ext cx="2743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FTA 3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-1279</a:t>
            </a:r>
          </a:p>
          <a:p>
            <a:r>
              <a:rPr lang="en-US" dirty="0"/>
              <a:t>Y= -1895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-802</a:t>
            </a:r>
          </a:p>
          <a:p>
            <a:r>
              <a:rPr lang="en-US" dirty="0"/>
              <a:t>Y= +37004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-314</a:t>
            </a:r>
          </a:p>
          <a:p>
            <a:r>
              <a:rPr lang="en-US" dirty="0"/>
              <a:t>Y= +75905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left</a:t>
            </a:r>
          </a:p>
        </p:txBody>
      </p:sp>
    </p:spTree>
    <p:extLst>
      <p:ext uri="{BB962C8B-B14F-4D97-AF65-F5344CB8AC3E}">
        <p14:creationId xmlns:p14="http://schemas.microsoft.com/office/powerpoint/2010/main" val="37616394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733982-A857-4912-8F54-D6152532E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15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A54BDE-27D1-4CC5-80D2-1E9B2799D126}"/>
              </a:ext>
            </a:extLst>
          </p:cNvPr>
          <p:cNvSpPr txBox="1"/>
          <p:nvPr/>
        </p:nvSpPr>
        <p:spPr>
          <a:xfrm>
            <a:off x="4026375" y="915771"/>
            <a:ext cx="393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OPTAGCU-</a:t>
            </a:r>
            <a:r>
              <a:rPr lang="en-US" dirty="0" err="1"/>
              <a:t>xxxx</a:t>
            </a:r>
            <a:r>
              <a:rPr lang="en-US" dirty="0"/>
              <a:t>  V2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6428CB-0922-470D-84ED-2E904C4D2396}"/>
              </a:ext>
            </a:extLst>
          </p:cNvPr>
          <p:cNvSpPr txBox="1"/>
          <p:nvPr/>
        </p:nvSpPr>
        <p:spPr>
          <a:xfrm>
            <a:off x="795130" y="2464904"/>
            <a:ext cx="250466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Center</a:t>
            </a:r>
          </a:p>
          <a:p>
            <a:r>
              <a:rPr lang="en-US" dirty="0"/>
              <a:t>X= +26100</a:t>
            </a:r>
          </a:p>
          <a:p>
            <a:r>
              <a:rPr lang="en-US" dirty="0"/>
              <a:t>Y= -5421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+26408</a:t>
            </a:r>
          </a:p>
          <a:p>
            <a:r>
              <a:rPr lang="en-US" dirty="0"/>
              <a:t>Y= +40059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+26887</a:t>
            </a:r>
          </a:p>
          <a:p>
            <a:r>
              <a:rPr lang="en-US" dirty="0"/>
              <a:t>Y= +78540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up</a:t>
            </a:r>
          </a:p>
        </p:txBody>
      </p:sp>
    </p:spTree>
    <p:extLst>
      <p:ext uri="{BB962C8B-B14F-4D97-AF65-F5344CB8AC3E}">
        <p14:creationId xmlns:p14="http://schemas.microsoft.com/office/powerpoint/2010/main" val="12049156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7DC7C3-D973-4CD2-ACF7-D04786F99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16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C78E6D-DBB4-403E-AB4C-E851E32A3F69}"/>
              </a:ext>
            </a:extLst>
          </p:cNvPr>
          <p:cNvSpPr txBox="1"/>
          <p:nvPr/>
        </p:nvSpPr>
        <p:spPr>
          <a:xfrm>
            <a:off x="3967427" y="817979"/>
            <a:ext cx="3220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MAPLESUBxxx</a:t>
            </a:r>
            <a:r>
              <a:rPr lang="en-US" dirty="0"/>
              <a:t>   M1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ED92AE-23C4-4AFE-8F54-3E90477ADB8C}"/>
              </a:ext>
            </a:extLst>
          </p:cNvPr>
          <p:cNvSpPr txBox="1"/>
          <p:nvPr/>
        </p:nvSpPr>
        <p:spPr>
          <a:xfrm>
            <a:off x="980204" y="1970005"/>
            <a:ext cx="269019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 err="1"/>
              <a:t>Dogbone</a:t>
            </a:r>
            <a:endParaRPr lang="en-US" dirty="0"/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-1090</a:t>
            </a:r>
          </a:p>
          <a:p>
            <a:r>
              <a:rPr lang="en-US" dirty="0"/>
              <a:t>Y= +2040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-629</a:t>
            </a:r>
          </a:p>
          <a:p>
            <a:r>
              <a:rPr lang="en-US" dirty="0"/>
              <a:t>Y= +38032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-167</a:t>
            </a:r>
          </a:p>
          <a:p>
            <a:r>
              <a:rPr lang="en-US" dirty="0"/>
              <a:t>Y= +74003</a:t>
            </a:r>
          </a:p>
          <a:p>
            <a:endParaRPr lang="en-US" dirty="0"/>
          </a:p>
          <a:p>
            <a:r>
              <a:rPr lang="en-US" dirty="0"/>
              <a:t>** Notch up</a:t>
            </a:r>
          </a:p>
        </p:txBody>
      </p:sp>
    </p:spTree>
    <p:extLst>
      <p:ext uri="{BB962C8B-B14F-4D97-AF65-F5344CB8AC3E}">
        <p14:creationId xmlns:p14="http://schemas.microsoft.com/office/powerpoint/2010/main" val="29354368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580D342-17AF-4DDA-80A8-0EF75B97F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17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61044C-DF42-4FE1-B1ED-2A796E463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" y="0"/>
            <a:ext cx="12186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AEC1EA-8EE3-46D7-ACB0-3FA5DE6BAA7D}"/>
              </a:ext>
            </a:extLst>
          </p:cNvPr>
          <p:cNvSpPr txBox="1"/>
          <p:nvPr/>
        </p:nvSpPr>
        <p:spPr>
          <a:xfrm>
            <a:off x="1450428" y="1282262"/>
            <a:ext cx="2417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MAPLECHPxxxx</a:t>
            </a:r>
            <a:endParaRPr lang="en-US" dirty="0"/>
          </a:p>
          <a:p>
            <a:r>
              <a:rPr lang="en-US" dirty="0" err="1"/>
              <a:t>Dogbones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2133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70AB4A-A249-4217-A5D9-5A5ECBDAC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18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25EEF3-49B5-4DAD-B8A8-10B174B59BFC}"/>
              </a:ext>
            </a:extLst>
          </p:cNvPr>
          <p:cNvSpPr txBox="1"/>
          <p:nvPr/>
        </p:nvSpPr>
        <p:spPr>
          <a:xfrm>
            <a:off x="935420" y="2014597"/>
            <a:ext cx="190237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Copper Pad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+3574</a:t>
            </a:r>
          </a:p>
          <a:p>
            <a:r>
              <a:rPr lang="en-US" dirty="0"/>
              <a:t>Y= +2918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+4018</a:t>
            </a:r>
          </a:p>
          <a:p>
            <a:r>
              <a:rPr lang="en-US" dirty="0"/>
              <a:t>Y= +38900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+4473</a:t>
            </a:r>
          </a:p>
          <a:p>
            <a:r>
              <a:rPr lang="en-US" dirty="0"/>
              <a:t>Y= +74895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Up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F214CD-F599-490D-B688-88CA7B5D183C}"/>
              </a:ext>
            </a:extLst>
          </p:cNvPr>
          <p:cNvSpPr txBox="1"/>
          <p:nvPr/>
        </p:nvSpPr>
        <p:spPr>
          <a:xfrm>
            <a:off x="4351282" y="798786"/>
            <a:ext cx="4259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MAPLESUB2  M1 Level (</a:t>
            </a:r>
            <a:r>
              <a:rPr lang="en-US" dirty="0" err="1"/>
              <a:t>Ginko</a:t>
            </a:r>
            <a:r>
              <a:rPr lang="en-US" dirty="0"/>
              <a:t> Mask)</a:t>
            </a:r>
          </a:p>
        </p:txBody>
      </p:sp>
    </p:spTree>
    <p:extLst>
      <p:ext uri="{BB962C8B-B14F-4D97-AF65-F5344CB8AC3E}">
        <p14:creationId xmlns:p14="http://schemas.microsoft.com/office/powerpoint/2010/main" val="2235287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9B9E63A-2A2A-44DE-80FE-CDB6E4840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19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B34068-1887-4F09-BDC0-C64573BC4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4"/>
            <a:ext cx="12192000" cy="685519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349EAD9-BA5A-4A9B-913A-C8401E0BAE72}"/>
              </a:ext>
            </a:extLst>
          </p:cNvPr>
          <p:cNvSpPr txBox="1"/>
          <p:nvPr/>
        </p:nvSpPr>
        <p:spPr>
          <a:xfrm>
            <a:off x="430923" y="189186"/>
            <a:ext cx="3342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FF00"/>
                </a:solidFill>
              </a:rPr>
              <a:t>MAPLESUB2 M1 (</a:t>
            </a:r>
            <a:r>
              <a:rPr lang="en-US" dirty="0" err="1">
                <a:solidFill>
                  <a:srgbClr val="00FF00"/>
                </a:solidFill>
              </a:rPr>
              <a:t>Ginko</a:t>
            </a:r>
            <a:r>
              <a:rPr lang="en-US" dirty="0">
                <a:solidFill>
                  <a:srgbClr val="00FF00"/>
                </a:solidFill>
              </a:rPr>
              <a:t>  Mask)</a:t>
            </a:r>
          </a:p>
        </p:txBody>
      </p:sp>
    </p:spTree>
    <p:extLst>
      <p:ext uri="{BB962C8B-B14F-4D97-AF65-F5344CB8AC3E}">
        <p14:creationId xmlns:p14="http://schemas.microsoft.com/office/powerpoint/2010/main" val="2204505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FDF88-E0F2-4EAD-B2A0-7658C0793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7240"/>
          </a:xfrm>
        </p:spPr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4A9C3-EC65-4EB5-9229-E25E2D8DF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1752"/>
            <a:ext cx="10515600" cy="5349765"/>
          </a:xfrm>
        </p:spPr>
        <p:txBody>
          <a:bodyPr>
            <a:normAutofit/>
          </a:bodyPr>
          <a:lstStyle/>
          <a:p>
            <a:r>
              <a:rPr lang="en-US" sz="1600" dirty="0" err="1"/>
              <a:t>ZPRCMOSxxxxx</a:t>
            </a:r>
            <a:r>
              <a:rPr lang="en-US" sz="1600" dirty="0"/>
              <a:t>    </a:t>
            </a:r>
            <a:r>
              <a:rPr lang="en-US" sz="1600" dirty="0">
                <a:hlinkClick r:id="rId2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 err="1"/>
              <a:t>STPORAxxxxxx</a:t>
            </a:r>
            <a:r>
              <a:rPr lang="en-US" sz="1600" dirty="0"/>
              <a:t> (Arachne MRAM Mask)   </a:t>
            </a:r>
            <a:r>
              <a:rPr lang="en-US" sz="1600" dirty="0">
                <a:hlinkClick r:id="rId3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 err="1"/>
              <a:t>SDCGREYxxxxx</a:t>
            </a:r>
            <a:r>
              <a:rPr lang="en-US" sz="1600" dirty="0"/>
              <a:t>    </a:t>
            </a:r>
            <a:r>
              <a:rPr lang="en-US" sz="1600" dirty="0">
                <a:hlinkClick r:id="rId4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/>
              <a:t>SL-12Hxxxxx  TSV Process    </a:t>
            </a:r>
            <a:r>
              <a:rPr lang="en-US" sz="1600" dirty="0">
                <a:hlinkClick r:id="rId5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/>
              <a:t>M2 Monitor    </a:t>
            </a:r>
            <a:r>
              <a:rPr lang="en-US" sz="1600" dirty="0">
                <a:hlinkClick r:id="rId6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/>
              <a:t>OPTAGCU-</a:t>
            </a:r>
            <a:r>
              <a:rPr lang="en-US" sz="1600" dirty="0" err="1"/>
              <a:t>xxxx</a:t>
            </a:r>
            <a:r>
              <a:rPr lang="en-US" sz="1600" dirty="0"/>
              <a:t>  V2 Level     </a:t>
            </a:r>
            <a:r>
              <a:rPr lang="en-US" sz="1600" dirty="0">
                <a:hlinkClick r:id="rId7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 err="1"/>
              <a:t>MAPLESUBxxx</a:t>
            </a:r>
            <a:r>
              <a:rPr lang="en-US" sz="1600" dirty="0"/>
              <a:t>/</a:t>
            </a:r>
            <a:r>
              <a:rPr lang="en-US" sz="1600" dirty="0" err="1"/>
              <a:t>MAPLECHIPxxx</a:t>
            </a:r>
            <a:r>
              <a:rPr lang="en-US" sz="1600" dirty="0"/>
              <a:t>   M1 Level    </a:t>
            </a:r>
            <a:r>
              <a:rPr lang="en-US" sz="1600" dirty="0">
                <a:hlinkClick r:id="rId8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/>
              <a:t>MAPLESUB2   M1 level (</a:t>
            </a:r>
            <a:r>
              <a:rPr lang="en-US" sz="1600" dirty="0" err="1"/>
              <a:t>Ginko</a:t>
            </a:r>
            <a:r>
              <a:rPr lang="en-US" sz="1600" dirty="0"/>
              <a:t> Mask)    </a:t>
            </a:r>
            <a:r>
              <a:rPr lang="en-US" sz="1600" dirty="0">
                <a:hlinkClick r:id="rId9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 err="1"/>
              <a:t>MINNIExxxx</a:t>
            </a:r>
            <a:r>
              <a:rPr lang="en-US" sz="1600" dirty="0"/>
              <a:t>/</a:t>
            </a:r>
            <a:r>
              <a:rPr lang="en-US" sz="1600" dirty="0" err="1"/>
              <a:t>EVELYNxxxx</a:t>
            </a:r>
            <a:r>
              <a:rPr lang="en-US" sz="1600" dirty="0"/>
              <a:t> (BR549 – BE Mask)  </a:t>
            </a:r>
            <a:r>
              <a:rPr lang="en-US" sz="1600" dirty="0" err="1"/>
              <a:t>Nb</a:t>
            </a:r>
            <a:r>
              <a:rPr lang="en-US" sz="1600" dirty="0"/>
              <a:t> Polish   </a:t>
            </a:r>
            <a:r>
              <a:rPr lang="en-US" sz="1600" dirty="0">
                <a:hlinkClick r:id="rId10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 err="1"/>
              <a:t>SMITHxxxx</a:t>
            </a:r>
            <a:r>
              <a:rPr lang="en-US" sz="1600" dirty="0"/>
              <a:t>  TSV Polish   </a:t>
            </a:r>
            <a:r>
              <a:rPr lang="en-US" sz="1600" dirty="0">
                <a:hlinkClick r:id="rId11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/>
              <a:t>V10xxxx  TSV Polish  </a:t>
            </a:r>
            <a:r>
              <a:rPr lang="en-US" sz="1600" dirty="0">
                <a:hlinkClick r:id="rId12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/>
              <a:t>RR1T1R-xxxxx   </a:t>
            </a:r>
            <a:r>
              <a:rPr lang="en-US" sz="1600" dirty="0">
                <a:hlinkClick r:id="rId13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 err="1"/>
              <a:t>RIVERxx</a:t>
            </a:r>
            <a:r>
              <a:rPr lang="en-US" sz="1600" dirty="0"/>
              <a:t> (Hudson Mask) – TSV   </a:t>
            </a:r>
            <a:r>
              <a:rPr lang="en-US" sz="1600" dirty="0">
                <a:hlinkClick r:id="rId14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 err="1"/>
              <a:t>NIAGARAxxxx</a:t>
            </a:r>
            <a:r>
              <a:rPr lang="en-US" sz="1600" dirty="0"/>
              <a:t>  V1– TSV    </a:t>
            </a:r>
            <a:r>
              <a:rPr lang="en-US" sz="1600" dirty="0">
                <a:hlinkClick r:id="rId15" action="ppaction://hlinksldjump"/>
              </a:rPr>
              <a:t>jump to page</a:t>
            </a:r>
            <a:r>
              <a:rPr lang="en-US" sz="1600" dirty="0"/>
              <a:t> </a:t>
            </a:r>
          </a:p>
          <a:p>
            <a:r>
              <a:rPr lang="en-US" sz="1600" dirty="0" err="1"/>
              <a:t>NIAGARAxxxx</a:t>
            </a:r>
            <a:r>
              <a:rPr lang="en-US" sz="1600" dirty="0"/>
              <a:t> V1RevB  </a:t>
            </a:r>
            <a:r>
              <a:rPr lang="en-US" sz="1600" dirty="0">
                <a:hlinkClick r:id="rId16" action="ppaction://hlinksldjump"/>
              </a:rPr>
              <a:t>jump to page</a:t>
            </a:r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790160-275F-4BD2-B12F-A99AB9CC6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9787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3E892C-6967-4351-8CFE-D22A9ED75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20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E24FFD-65CD-4C9F-BD4A-9A9CC70FE857}"/>
              </a:ext>
            </a:extLst>
          </p:cNvPr>
          <p:cNvSpPr txBox="1"/>
          <p:nvPr/>
        </p:nvSpPr>
        <p:spPr>
          <a:xfrm>
            <a:off x="3476182" y="704194"/>
            <a:ext cx="5457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MINNIExxxx</a:t>
            </a:r>
            <a:r>
              <a:rPr lang="en-US" dirty="0"/>
              <a:t>/</a:t>
            </a:r>
            <a:r>
              <a:rPr lang="en-US" dirty="0" err="1"/>
              <a:t>EVELYNxxxx</a:t>
            </a:r>
            <a:r>
              <a:rPr lang="en-US" dirty="0"/>
              <a:t> (BR549 – BE Mask) - </a:t>
            </a:r>
            <a:r>
              <a:rPr lang="en-US" dirty="0" err="1"/>
              <a:t>Nb</a:t>
            </a:r>
            <a:r>
              <a:rPr lang="en-US" dirty="0"/>
              <a:t> Polish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D50E32-FED8-4272-B75E-D8045F6A83BF}"/>
              </a:ext>
            </a:extLst>
          </p:cNvPr>
          <p:cNvSpPr txBox="1"/>
          <p:nvPr/>
        </p:nvSpPr>
        <p:spPr>
          <a:xfrm>
            <a:off x="768626" y="2252870"/>
            <a:ext cx="218660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Double Home Plate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+10000</a:t>
            </a:r>
          </a:p>
          <a:p>
            <a:r>
              <a:rPr lang="en-US" dirty="0"/>
              <a:t>Y= -9500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+10000</a:t>
            </a:r>
          </a:p>
          <a:p>
            <a:r>
              <a:rPr lang="en-US" dirty="0"/>
              <a:t>Y= +32000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+10000</a:t>
            </a:r>
          </a:p>
          <a:p>
            <a:r>
              <a:rPr lang="en-US" dirty="0"/>
              <a:t>Y= +73000</a:t>
            </a:r>
          </a:p>
          <a:p>
            <a:endParaRPr lang="en-US" dirty="0"/>
          </a:p>
          <a:p>
            <a:r>
              <a:rPr lang="en-US" dirty="0"/>
              <a:t>** Notch left</a:t>
            </a:r>
          </a:p>
        </p:txBody>
      </p:sp>
    </p:spTree>
    <p:extLst>
      <p:ext uri="{BB962C8B-B14F-4D97-AF65-F5344CB8AC3E}">
        <p14:creationId xmlns:p14="http://schemas.microsoft.com/office/powerpoint/2010/main" val="11097387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8D7C00-813E-4236-A7E3-2A33C371F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21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39F036-70C1-47D5-B18A-D46CA41D4817}"/>
              </a:ext>
            </a:extLst>
          </p:cNvPr>
          <p:cNvSpPr txBox="1"/>
          <p:nvPr/>
        </p:nvSpPr>
        <p:spPr>
          <a:xfrm>
            <a:off x="3951890" y="893379"/>
            <a:ext cx="3279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SMITHxxxx</a:t>
            </a:r>
            <a:r>
              <a:rPr lang="en-US" dirty="0"/>
              <a:t> – TSV Polish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CACF52-87F7-43E3-B070-315E50CAACDF}"/>
              </a:ext>
            </a:extLst>
          </p:cNvPr>
          <p:cNvSpPr txBox="1"/>
          <p:nvPr/>
        </p:nvSpPr>
        <p:spPr>
          <a:xfrm>
            <a:off x="1156138" y="2568594"/>
            <a:ext cx="139787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Center</a:t>
            </a:r>
          </a:p>
          <a:p>
            <a:r>
              <a:rPr lang="en-US" dirty="0"/>
              <a:t>X= -4140</a:t>
            </a:r>
          </a:p>
          <a:p>
            <a:r>
              <a:rPr lang="en-US" dirty="0"/>
              <a:t>Y= -4166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-43055</a:t>
            </a:r>
          </a:p>
          <a:p>
            <a:r>
              <a:rPr lang="en-US" dirty="0"/>
              <a:t>Y= -3514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-64326</a:t>
            </a:r>
          </a:p>
          <a:p>
            <a:r>
              <a:rPr lang="en-US" dirty="0"/>
              <a:t>Y= -3392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left</a:t>
            </a:r>
          </a:p>
        </p:txBody>
      </p:sp>
    </p:spTree>
    <p:extLst>
      <p:ext uri="{BB962C8B-B14F-4D97-AF65-F5344CB8AC3E}">
        <p14:creationId xmlns:p14="http://schemas.microsoft.com/office/powerpoint/2010/main" val="753732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1BE7B2-0AF9-49A5-9AD8-CF58C1858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22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7171DA-A45A-4543-BF7A-E17B4D3427E4}"/>
              </a:ext>
            </a:extLst>
          </p:cNvPr>
          <p:cNvSpPr txBox="1"/>
          <p:nvPr/>
        </p:nvSpPr>
        <p:spPr>
          <a:xfrm>
            <a:off x="4014953" y="840828"/>
            <a:ext cx="2385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V10xxxx  TSV Polish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D8BB6B-C84B-4D62-BD8F-A74AA44FD20F}"/>
              </a:ext>
            </a:extLst>
          </p:cNvPr>
          <p:cNvSpPr txBox="1"/>
          <p:nvPr/>
        </p:nvSpPr>
        <p:spPr>
          <a:xfrm>
            <a:off x="1040524" y="2070538"/>
            <a:ext cx="197594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Center</a:t>
            </a:r>
          </a:p>
          <a:p>
            <a:r>
              <a:rPr lang="en-US" dirty="0"/>
              <a:t>X= -3492</a:t>
            </a:r>
          </a:p>
          <a:p>
            <a:r>
              <a:rPr lang="en-US" dirty="0"/>
              <a:t>Y= -3203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-39623</a:t>
            </a:r>
          </a:p>
          <a:p>
            <a:r>
              <a:rPr lang="en-US" dirty="0"/>
              <a:t>Y= -2378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-67472</a:t>
            </a:r>
          </a:p>
          <a:p>
            <a:r>
              <a:rPr lang="en-US" dirty="0"/>
              <a:t>Y= -2639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left</a:t>
            </a:r>
          </a:p>
        </p:txBody>
      </p:sp>
    </p:spTree>
    <p:extLst>
      <p:ext uri="{BB962C8B-B14F-4D97-AF65-F5344CB8AC3E}">
        <p14:creationId xmlns:p14="http://schemas.microsoft.com/office/powerpoint/2010/main" val="20335786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DE41A9-6C6C-4BDD-B11B-8556CEA8D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23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84960F-A9B5-402F-999E-F6AE5B89F21E}"/>
              </a:ext>
            </a:extLst>
          </p:cNvPr>
          <p:cNvSpPr txBox="1"/>
          <p:nvPr/>
        </p:nvSpPr>
        <p:spPr>
          <a:xfrm>
            <a:off x="4340773" y="809296"/>
            <a:ext cx="3310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RR1T1R-xxxxx – M1 Polish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DCF134-67FD-4F1B-AB4C-874A506130FE}"/>
              </a:ext>
            </a:extLst>
          </p:cNvPr>
          <p:cNvSpPr txBox="1"/>
          <p:nvPr/>
        </p:nvSpPr>
        <p:spPr>
          <a:xfrm>
            <a:off x="1103586" y="1972398"/>
            <a:ext cx="191288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FTA 2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8246</a:t>
            </a:r>
          </a:p>
          <a:p>
            <a:r>
              <a:rPr lang="en-US" dirty="0"/>
              <a:t>Y= 7643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-48378</a:t>
            </a:r>
          </a:p>
          <a:p>
            <a:r>
              <a:rPr lang="en-US" dirty="0"/>
              <a:t>Y= -7161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-68551</a:t>
            </a:r>
          </a:p>
          <a:p>
            <a:r>
              <a:rPr lang="en-US" dirty="0"/>
              <a:t>Y= -6884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up</a:t>
            </a:r>
          </a:p>
        </p:txBody>
      </p:sp>
    </p:spTree>
    <p:extLst>
      <p:ext uri="{BB962C8B-B14F-4D97-AF65-F5344CB8AC3E}">
        <p14:creationId xmlns:p14="http://schemas.microsoft.com/office/powerpoint/2010/main" val="8578397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08AE7C-B35F-4E7B-B782-941FC1AC5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24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501CF2-EF02-46DA-A480-2D3FA4B329E4}"/>
              </a:ext>
            </a:extLst>
          </p:cNvPr>
          <p:cNvSpPr txBox="1"/>
          <p:nvPr/>
        </p:nvSpPr>
        <p:spPr>
          <a:xfrm>
            <a:off x="3699640" y="956441"/>
            <a:ext cx="3783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RIVERxx</a:t>
            </a:r>
            <a:r>
              <a:rPr lang="en-US" dirty="0"/>
              <a:t> (Hudson Mask) – TSV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6901ED-E15C-41FA-86B4-D1C1D58B5D3A}"/>
              </a:ext>
            </a:extLst>
          </p:cNvPr>
          <p:cNvSpPr txBox="1"/>
          <p:nvPr/>
        </p:nvSpPr>
        <p:spPr>
          <a:xfrm>
            <a:off x="924910" y="2238703"/>
            <a:ext cx="19023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Center</a:t>
            </a:r>
          </a:p>
          <a:p>
            <a:r>
              <a:rPr lang="en-US" dirty="0"/>
              <a:t>X= +12197</a:t>
            </a:r>
          </a:p>
          <a:p>
            <a:r>
              <a:rPr lang="en-US" dirty="0"/>
              <a:t>Y= -5345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+13132</a:t>
            </a:r>
          </a:p>
          <a:p>
            <a:r>
              <a:rPr lang="en-US" dirty="0"/>
              <a:t>Y= +36642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+13739</a:t>
            </a:r>
          </a:p>
          <a:p>
            <a:r>
              <a:rPr lang="en-US" dirty="0"/>
              <a:t>Y= +68475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left</a:t>
            </a:r>
          </a:p>
        </p:txBody>
      </p:sp>
    </p:spTree>
    <p:extLst>
      <p:ext uri="{BB962C8B-B14F-4D97-AF65-F5344CB8AC3E}">
        <p14:creationId xmlns:p14="http://schemas.microsoft.com/office/powerpoint/2010/main" val="28828975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784304-BA00-4092-94EC-F9B38BDE9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25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0C6F8A-BE98-4955-8B03-B403F1C788BE}"/>
              </a:ext>
            </a:extLst>
          </p:cNvPr>
          <p:cNvSpPr txBox="1"/>
          <p:nvPr/>
        </p:nvSpPr>
        <p:spPr>
          <a:xfrm>
            <a:off x="3489434" y="1019503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NIAGARAxxxx</a:t>
            </a:r>
            <a:r>
              <a:rPr lang="en-US" dirty="0"/>
              <a:t> V1 - TSV Polish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5DB67D-CFD8-4467-AA44-82B05ABEABF4}"/>
              </a:ext>
            </a:extLst>
          </p:cNvPr>
          <p:cNvSpPr txBox="1"/>
          <p:nvPr/>
        </p:nvSpPr>
        <p:spPr>
          <a:xfrm>
            <a:off x="914400" y="2845593"/>
            <a:ext cx="139787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Center</a:t>
            </a:r>
          </a:p>
          <a:p>
            <a:r>
              <a:rPr lang="en-US" dirty="0"/>
              <a:t>X= +8820</a:t>
            </a:r>
          </a:p>
          <a:p>
            <a:r>
              <a:rPr lang="en-US" dirty="0"/>
              <a:t>Y= - 6455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+ 8400</a:t>
            </a:r>
          </a:p>
          <a:p>
            <a:r>
              <a:rPr lang="en-US" dirty="0"/>
              <a:t>Y= + 31940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+7767</a:t>
            </a:r>
          </a:p>
          <a:p>
            <a:r>
              <a:rPr lang="en-US" dirty="0"/>
              <a:t>Y= +70316</a:t>
            </a:r>
          </a:p>
          <a:p>
            <a:endParaRPr lang="en-US" dirty="0"/>
          </a:p>
          <a:p>
            <a:r>
              <a:rPr lang="en-US" dirty="0"/>
              <a:t>** Notch left</a:t>
            </a:r>
          </a:p>
        </p:txBody>
      </p:sp>
    </p:spTree>
    <p:extLst>
      <p:ext uri="{BB962C8B-B14F-4D97-AF65-F5344CB8AC3E}">
        <p14:creationId xmlns:p14="http://schemas.microsoft.com/office/powerpoint/2010/main" val="16841101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784304-BA00-4092-94EC-F9B38BDE9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26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0C6F8A-BE98-4955-8B03-B403F1C788BE}"/>
              </a:ext>
            </a:extLst>
          </p:cNvPr>
          <p:cNvSpPr txBox="1"/>
          <p:nvPr/>
        </p:nvSpPr>
        <p:spPr>
          <a:xfrm>
            <a:off x="3489434" y="1019503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NIAGARAxxxx</a:t>
            </a:r>
            <a:r>
              <a:rPr lang="en-US" dirty="0"/>
              <a:t> V1RevB - TSV Polish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5DB67D-CFD8-4467-AA44-82B05ABEABF4}"/>
              </a:ext>
            </a:extLst>
          </p:cNvPr>
          <p:cNvSpPr txBox="1"/>
          <p:nvPr/>
        </p:nvSpPr>
        <p:spPr>
          <a:xfrm>
            <a:off x="914400" y="2845593"/>
            <a:ext cx="139787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Center</a:t>
            </a:r>
          </a:p>
          <a:p>
            <a:r>
              <a:rPr lang="en-US" dirty="0"/>
              <a:t>X= +7897</a:t>
            </a:r>
          </a:p>
          <a:p>
            <a:r>
              <a:rPr lang="en-US" dirty="0"/>
              <a:t>Y= - 1975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+ 7859</a:t>
            </a:r>
          </a:p>
          <a:p>
            <a:r>
              <a:rPr lang="en-US" dirty="0"/>
              <a:t>Y= + 37604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+7812</a:t>
            </a:r>
          </a:p>
          <a:p>
            <a:r>
              <a:rPr lang="en-US" dirty="0"/>
              <a:t>Y= +74793</a:t>
            </a:r>
          </a:p>
          <a:p>
            <a:endParaRPr lang="en-US" dirty="0"/>
          </a:p>
          <a:p>
            <a:r>
              <a:rPr lang="en-US" dirty="0"/>
              <a:t>** Notch left</a:t>
            </a:r>
          </a:p>
        </p:txBody>
      </p:sp>
    </p:spTree>
    <p:extLst>
      <p:ext uri="{BB962C8B-B14F-4D97-AF65-F5344CB8AC3E}">
        <p14:creationId xmlns:p14="http://schemas.microsoft.com/office/powerpoint/2010/main" val="16812974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971E6C9-16C5-433F-A7C8-542E0F9D2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27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B1176D-0C13-42B9-9579-2C27A5D55402}"/>
              </a:ext>
            </a:extLst>
          </p:cNvPr>
          <p:cNvSpPr txBox="1"/>
          <p:nvPr/>
        </p:nvSpPr>
        <p:spPr>
          <a:xfrm>
            <a:off x="3857297" y="1145628"/>
            <a:ext cx="3216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OPTAGCU-</a:t>
            </a:r>
            <a:r>
              <a:rPr lang="en-US" dirty="0" err="1"/>
              <a:t>xxxx</a:t>
            </a:r>
            <a:r>
              <a:rPr lang="en-US" dirty="0"/>
              <a:t> M2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B23D82-6F24-444E-9A34-3105865C6758}"/>
              </a:ext>
            </a:extLst>
          </p:cNvPr>
          <p:cNvSpPr txBox="1"/>
          <p:nvPr/>
        </p:nvSpPr>
        <p:spPr>
          <a:xfrm>
            <a:off x="998483" y="2217683"/>
            <a:ext cx="170267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M2 Cu Pad (group of three)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-9895</a:t>
            </a:r>
          </a:p>
          <a:p>
            <a:r>
              <a:rPr lang="en-US" dirty="0"/>
              <a:t>Y= -8485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-9357</a:t>
            </a:r>
          </a:p>
          <a:p>
            <a:r>
              <a:rPr lang="en-US" dirty="0"/>
              <a:t>Y= +33500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-8833</a:t>
            </a:r>
          </a:p>
          <a:p>
            <a:r>
              <a:rPr lang="en-US" dirty="0"/>
              <a:t>Y= +75472</a:t>
            </a:r>
          </a:p>
          <a:p>
            <a:endParaRPr lang="en-US" dirty="0"/>
          </a:p>
          <a:p>
            <a:r>
              <a:rPr lang="en-US" dirty="0"/>
              <a:t>** Notch left</a:t>
            </a:r>
          </a:p>
        </p:txBody>
      </p:sp>
    </p:spTree>
    <p:extLst>
      <p:ext uri="{BB962C8B-B14F-4D97-AF65-F5344CB8AC3E}">
        <p14:creationId xmlns:p14="http://schemas.microsoft.com/office/powerpoint/2010/main" val="5332867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5EEE79D-E507-4BB0-B167-318B2C0A2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28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FACA79-8E7D-4659-BA21-5DB8F3234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17" y="0"/>
            <a:ext cx="12122366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6C19CF5-BD26-4115-9216-D08F010ABFA9}"/>
              </a:ext>
            </a:extLst>
          </p:cNvPr>
          <p:cNvSpPr txBox="1"/>
          <p:nvPr/>
        </p:nvSpPr>
        <p:spPr>
          <a:xfrm>
            <a:off x="515008" y="924911"/>
            <a:ext cx="12927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OPTAGCU</a:t>
            </a:r>
          </a:p>
          <a:p>
            <a:endParaRPr lang="en-US" dirty="0"/>
          </a:p>
          <a:p>
            <a:r>
              <a:rPr lang="en-US" dirty="0"/>
              <a:t>M2 Cu Pads</a:t>
            </a:r>
          </a:p>
        </p:txBody>
      </p:sp>
    </p:spTree>
    <p:extLst>
      <p:ext uri="{BB962C8B-B14F-4D97-AF65-F5344CB8AC3E}">
        <p14:creationId xmlns:p14="http://schemas.microsoft.com/office/powerpoint/2010/main" val="28838127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0EBD33E-C612-4418-9E93-4AE0B5657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29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B61D18-3B27-4B1C-A9DE-90DC8152FE28}"/>
              </a:ext>
            </a:extLst>
          </p:cNvPr>
          <p:cNvSpPr txBox="1"/>
          <p:nvPr/>
        </p:nvSpPr>
        <p:spPr>
          <a:xfrm>
            <a:off x="3605048" y="1082566"/>
            <a:ext cx="480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PCM Disruptor Mask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9007C8-22D7-4B75-9D0C-64890216DB60}"/>
              </a:ext>
            </a:extLst>
          </p:cNvPr>
          <p:cNvSpPr txBox="1"/>
          <p:nvPr/>
        </p:nvSpPr>
        <p:spPr>
          <a:xfrm>
            <a:off x="956440" y="1920161"/>
            <a:ext cx="190237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Field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Rectangle</a:t>
            </a:r>
          </a:p>
          <a:p>
            <a:r>
              <a:rPr lang="en-US" dirty="0"/>
              <a:t>Field </a:t>
            </a:r>
            <a:r>
              <a:rPr lang="en-US" dirty="0">
                <a:sym typeface="Wingdings" panose="05000000000000000000" pitchFamily="2" charset="2"/>
              </a:rPr>
              <a:t> RX Pad</a:t>
            </a:r>
            <a:endParaRPr lang="en-US" dirty="0"/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 = +2208</a:t>
            </a:r>
          </a:p>
          <a:p>
            <a:r>
              <a:rPr lang="en-US" dirty="0"/>
              <a:t>Y = +5924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 = 2208	</a:t>
            </a:r>
          </a:p>
          <a:p>
            <a:r>
              <a:rPr lang="en-US" dirty="0"/>
              <a:t>Y = +46103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 = +2929</a:t>
            </a:r>
          </a:p>
          <a:p>
            <a:r>
              <a:rPr lang="en-US" dirty="0"/>
              <a:t>Y = +86227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left</a:t>
            </a:r>
          </a:p>
        </p:txBody>
      </p:sp>
    </p:spTree>
    <p:extLst>
      <p:ext uri="{BB962C8B-B14F-4D97-AF65-F5344CB8AC3E}">
        <p14:creationId xmlns:p14="http://schemas.microsoft.com/office/powerpoint/2010/main" val="1232271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FDF88-E0F2-4EAD-B2A0-7658C0793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7240"/>
          </a:xfrm>
        </p:spPr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4A9C3-EC65-4EB5-9229-E25E2D8DF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1752"/>
            <a:ext cx="10515600" cy="5349765"/>
          </a:xfrm>
        </p:spPr>
        <p:txBody>
          <a:bodyPr>
            <a:normAutofit fontScale="77500" lnSpcReduction="20000"/>
          </a:bodyPr>
          <a:lstStyle/>
          <a:p>
            <a:r>
              <a:rPr lang="en-US" sz="1600" dirty="0"/>
              <a:t>OPTAGCU-</a:t>
            </a:r>
            <a:r>
              <a:rPr lang="en-US" sz="1600" dirty="0" err="1"/>
              <a:t>xxxx</a:t>
            </a:r>
            <a:r>
              <a:rPr lang="en-US" sz="1600" dirty="0"/>
              <a:t> M2 Level  </a:t>
            </a:r>
            <a:r>
              <a:rPr lang="en-US" sz="1600" dirty="0">
                <a:hlinkClick r:id="rId2" action="ppaction://hlinksldjump"/>
              </a:rPr>
              <a:t>jump to page</a:t>
            </a:r>
            <a:r>
              <a:rPr lang="en-US" sz="1600" dirty="0"/>
              <a:t>  </a:t>
            </a:r>
          </a:p>
          <a:p>
            <a:r>
              <a:rPr lang="en-US" sz="1600" dirty="0"/>
              <a:t>PCM (Disruptor Mask) MT level  </a:t>
            </a:r>
            <a:r>
              <a:rPr lang="en-US" sz="1600" dirty="0">
                <a:hlinkClick r:id="rId3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 err="1"/>
              <a:t>NVTSIxxxx</a:t>
            </a:r>
            <a:r>
              <a:rPr lang="en-US" sz="1600" dirty="0"/>
              <a:t> – Bar TSV  </a:t>
            </a:r>
            <a:r>
              <a:rPr lang="en-US" sz="1600" dirty="0">
                <a:hlinkClick r:id="rId4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/>
              <a:t>X2-SPHINXxxx - Cu TSV   </a:t>
            </a:r>
            <a:r>
              <a:rPr lang="en-US" sz="1600" dirty="0">
                <a:hlinkClick r:id="rId5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/>
              <a:t>RRAMDEVE**** (Neuro)  – Mx Copper  </a:t>
            </a:r>
            <a:r>
              <a:rPr lang="en-US" sz="1600" dirty="0">
                <a:hlinkClick r:id="rId6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/>
              <a:t>QBERTV - M1 + ZG     </a:t>
            </a:r>
            <a:r>
              <a:rPr lang="en-US" sz="1600" dirty="0">
                <a:hlinkClick r:id="rId7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 err="1"/>
              <a:t>HARRYxxxx</a:t>
            </a:r>
            <a:r>
              <a:rPr lang="en-US" sz="1600" dirty="0"/>
              <a:t> – ALP Mask    </a:t>
            </a:r>
            <a:r>
              <a:rPr lang="en-US" sz="1600" dirty="0">
                <a:hlinkClick r:id="rId8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/>
              <a:t>DELAWARE – </a:t>
            </a:r>
            <a:r>
              <a:rPr lang="en-US" sz="1600" dirty="0" err="1"/>
              <a:t>Nb</a:t>
            </a:r>
            <a:r>
              <a:rPr lang="en-US" sz="1600" dirty="0"/>
              <a:t> CMP      </a:t>
            </a:r>
            <a:r>
              <a:rPr lang="en-US" sz="1600" dirty="0">
                <a:hlinkClick r:id="rId9" action="ppaction://hlinksldjump"/>
              </a:rPr>
              <a:t>jump to page</a:t>
            </a:r>
            <a:r>
              <a:rPr lang="en-US" sz="1600" dirty="0"/>
              <a:t> </a:t>
            </a:r>
          </a:p>
          <a:p>
            <a:r>
              <a:rPr lang="en-US" sz="1600" dirty="0"/>
              <a:t>Grinch Mask – TSV Polish     </a:t>
            </a:r>
            <a:r>
              <a:rPr lang="en-US" sz="1600" dirty="0">
                <a:hlinkClick r:id="rId10" action="ppaction://hlinksldjump"/>
              </a:rPr>
              <a:t>jump to page</a:t>
            </a:r>
            <a:r>
              <a:rPr lang="en-US" sz="1600" dirty="0"/>
              <a:t>     </a:t>
            </a:r>
          </a:p>
          <a:p>
            <a:r>
              <a:rPr lang="en-US" sz="1600" dirty="0"/>
              <a:t>CWCOH2 – MATCH_V2 Mask     </a:t>
            </a:r>
            <a:r>
              <a:rPr lang="en-US" sz="1600" dirty="0">
                <a:hlinkClick r:id="rId11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 err="1"/>
              <a:t>JETSxxx</a:t>
            </a:r>
            <a:r>
              <a:rPr lang="en-US" sz="1600" dirty="0"/>
              <a:t> -  Poly TSV – TZ mask     </a:t>
            </a:r>
            <a:r>
              <a:rPr lang="en-US" sz="1600" dirty="0">
                <a:hlinkClick r:id="rId12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 err="1"/>
              <a:t>BIOELECxxxx</a:t>
            </a:r>
            <a:r>
              <a:rPr lang="en-US" sz="1600" dirty="0"/>
              <a:t> – Copper Polish      </a:t>
            </a:r>
            <a:r>
              <a:rPr lang="en-US" sz="1600" dirty="0">
                <a:hlinkClick r:id="rId13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 err="1"/>
              <a:t>FREYLBFxxxx</a:t>
            </a:r>
            <a:r>
              <a:rPr lang="en-US" sz="1600" dirty="0"/>
              <a:t> – </a:t>
            </a:r>
            <a:r>
              <a:rPr lang="en-US" sz="1600" dirty="0" err="1"/>
              <a:t>Nb</a:t>
            </a:r>
            <a:r>
              <a:rPr lang="en-US" sz="1600" dirty="0"/>
              <a:t> CMP – Lhotse Mask    </a:t>
            </a:r>
            <a:r>
              <a:rPr lang="en-US" sz="1600" dirty="0">
                <a:hlinkClick r:id="rId14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 err="1"/>
              <a:t>HBRCHxxxx</a:t>
            </a:r>
            <a:r>
              <a:rPr lang="en-US" sz="1600" dirty="0"/>
              <a:t> - HEXBERT - LO/Match Mask -  </a:t>
            </a:r>
            <a:r>
              <a:rPr lang="en-US" sz="1600" dirty="0">
                <a:hlinkClick r:id="rId15" action="ppaction://hlinksldjump"/>
              </a:rPr>
              <a:t>jump to page</a:t>
            </a:r>
            <a:r>
              <a:rPr lang="en-US" sz="1600" dirty="0"/>
              <a:t> </a:t>
            </a:r>
          </a:p>
          <a:p>
            <a:r>
              <a:rPr lang="en-US" sz="1600" dirty="0" err="1"/>
              <a:t>JETSxxx</a:t>
            </a:r>
            <a:r>
              <a:rPr lang="en-US" sz="1600" dirty="0"/>
              <a:t> – Backside TSV – TZ      </a:t>
            </a:r>
            <a:r>
              <a:rPr lang="en-US" sz="1600" dirty="0">
                <a:hlinkClick r:id="rId16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 err="1"/>
              <a:t>SMCSIPVxxxx</a:t>
            </a:r>
            <a:r>
              <a:rPr lang="en-US" sz="1600" dirty="0"/>
              <a:t> – Small Processor Copper   </a:t>
            </a:r>
            <a:r>
              <a:rPr lang="en-US" sz="1600" dirty="0">
                <a:hlinkClick r:id="rId17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 err="1"/>
              <a:t>LANMARxxxx</a:t>
            </a:r>
            <a:r>
              <a:rPr lang="en-US" sz="1600" dirty="0"/>
              <a:t> – </a:t>
            </a:r>
            <a:r>
              <a:rPr lang="en-US" sz="1600" dirty="0" err="1"/>
              <a:t>Nb</a:t>
            </a:r>
            <a:r>
              <a:rPr lang="en-US" sz="1600" dirty="0"/>
              <a:t> CMP – Mariana Mask  </a:t>
            </a:r>
            <a:r>
              <a:rPr lang="en-US" sz="1600" dirty="0">
                <a:hlinkClick r:id="rId18" action="ppaction://hlinksldjump"/>
              </a:rPr>
              <a:t>jump to page</a:t>
            </a:r>
            <a:r>
              <a:rPr lang="en-US" sz="1600" dirty="0"/>
              <a:t> </a:t>
            </a:r>
          </a:p>
          <a:p>
            <a:r>
              <a:rPr lang="en-US" sz="1600" dirty="0" err="1"/>
              <a:t>SMCSIPFRxxx</a:t>
            </a:r>
            <a:r>
              <a:rPr lang="en-US" sz="1600" dirty="0"/>
              <a:t>  - Small Processor M1 Copper   </a:t>
            </a:r>
            <a:r>
              <a:rPr lang="en-US" sz="1600" dirty="0">
                <a:hlinkClick r:id="rId19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 err="1"/>
              <a:t>SMCSIPTCxxx</a:t>
            </a:r>
            <a:r>
              <a:rPr lang="en-US" sz="1600" dirty="0"/>
              <a:t> – Small Processor Copper    </a:t>
            </a:r>
            <a:r>
              <a:rPr lang="en-US" sz="1600" dirty="0">
                <a:hlinkClick r:id="rId20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/>
              <a:t>K-BA01xxx – Copper CMP – KATLA Mask     </a:t>
            </a:r>
            <a:r>
              <a:rPr lang="en-US" sz="1600" dirty="0">
                <a:hlinkClick r:id="rId21" action="ppaction://hlinksldjump"/>
              </a:rPr>
              <a:t>jump to page</a:t>
            </a:r>
            <a:endParaRPr lang="en-US" sz="1600" dirty="0"/>
          </a:p>
          <a:p>
            <a:r>
              <a:rPr lang="en-US" sz="1600" dirty="0"/>
              <a:t>AH-</a:t>
            </a:r>
            <a:r>
              <a:rPr lang="en-US" sz="1600" dirty="0" err="1"/>
              <a:t>DCOWxxxx</a:t>
            </a:r>
            <a:r>
              <a:rPr lang="en-US" sz="1600" dirty="0"/>
              <a:t> – </a:t>
            </a:r>
            <a:r>
              <a:rPr lang="en-US" sz="1600" dirty="0" err="1"/>
              <a:t>Nb</a:t>
            </a:r>
            <a:r>
              <a:rPr lang="en-US" sz="1600" dirty="0"/>
              <a:t> CMP - CW-V1-ZL-DE Mask    </a:t>
            </a:r>
            <a:r>
              <a:rPr lang="en-US" sz="1600" dirty="0">
                <a:hlinkClick r:id="rId22" action="ppaction://hlinksldjump"/>
              </a:rPr>
              <a:t>jump to page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790160-275F-4BD2-B12F-A99AB9CC6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2718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B7EB80-ED8D-4786-88C1-D419B860C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30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68620D-FD0C-428D-AB3D-3C4C67395A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2" y="0"/>
            <a:ext cx="12147176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8AA6E5-AAF7-4196-8137-370E64734B1F}"/>
              </a:ext>
            </a:extLst>
          </p:cNvPr>
          <p:cNvSpPr txBox="1"/>
          <p:nvPr/>
        </p:nvSpPr>
        <p:spPr>
          <a:xfrm>
            <a:off x="620110" y="1008993"/>
            <a:ext cx="2259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PCM Disruptor mask</a:t>
            </a:r>
          </a:p>
        </p:txBody>
      </p:sp>
    </p:spTree>
    <p:extLst>
      <p:ext uri="{BB962C8B-B14F-4D97-AF65-F5344CB8AC3E}">
        <p14:creationId xmlns:p14="http://schemas.microsoft.com/office/powerpoint/2010/main" val="33851006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3D64AB-E7EA-4DA1-841F-91365268C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31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54C1E5-D9A5-4DA6-837C-4CFB41539FDE}"/>
              </a:ext>
            </a:extLst>
          </p:cNvPr>
          <p:cNvSpPr txBox="1"/>
          <p:nvPr/>
        </p:nvSpPr>
        <p:spPr>
          <a:xfrm>
            <a:off x="4014952" y="599090"/>
            <a:ext cx="4595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NVTSIOxxxx</a:t>
            </a:r>
            <a:r>
              <a:rPr lang="en-US" dirty="0"/>
              <a:t> – Bar TSV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163743-2481-4125-BBE6-6A7D19081560}"/>
              </a:ext>
            </a:extLst>
          </p:cNvPr>
          <p:cNvSpPr txBox="1"/>
          <p:nvPr/>
        </p:nvSpPr>
        <p:spPr>
          <a:xfrm>
            <a:off x="945930" y="2014597"/>
            <a:ext cx="467710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Center</a:t>
            </a:r>
          </a:p>
          <a:p>
            <a:r>
              <a:rPr lang="en-US" dirty="0"/>
              <a:t>X = +9302</a:t>
            </a:r>
          </a:p>
          <a:p>
            <a:r>
              <a:rPr lang="en-US" dirty="0"/>
              <a:t>Y = +10512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 = + 9748</a:t>
            </a:r>
          </a:p>
          <a:p>
            <a:r>
              <a:rPr lang="en-US" dirty="0"/>
              <a:t>Y = + 51098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 = + 9968</a:t>
            </a:r>
          </a:p>
          <a:p>
            <a:r>
              <a:rPr lang="en-US" dirty="0"/>
              <a:t>Y = + 70689</a:t>
            </a:r>
          </a:p>
          <a:p>
            <a:endParaRPr lang="en-US" dirty="0"/>
          </a:p>
          <a:p>
            <a:r>
              <a:rPr lang="en-US" dirty="0"/>
              <a:t>** Notch up  ---  Use 10um/sec @ 500Hz</a:t>
            </a:r>
          </a:p>
        </p:txBody>
      </p:sp>
    </p:spTree>
    <p:extLst>
      <p:ext uri="{BB962C8B-B14F-4D97-AF65-F5344CB8AC3E}">
        <p14:creationId xmlns:p14="http://schemas.microsoft.com/office/powerpoint/2010/main" val="5215298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483BD8-11C5-4767-A612-3F8C95B6E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32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498CB7-6868-4A1D-9880-F86D65948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412"/>
            <a:ext cx="12192000" cy="6813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4674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C84D19-7EBE-4CB5-9B58-AFDF77106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33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4BCF5D-063B-470B-B80E-CE4E1C163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2" y="0"/>
            <a:ext cx="12147176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EAD109-C3F2-486C-9F34-CE738986E32B}"/>
              </a:ext>
            </a:extLst>
          </p:cNvPr>
          <p:cNvSpPr txBox="1"/>
          <p:nvPr/>
        </p:nvSpPr>
        <p:spPr>
          <a:xfrm>
            <a:off x="493986" y="945931"/>
            <a:ext cx="2427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NVTSIOxxx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3295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08AE7C-B35F-4E7B-B782-941FC1AC5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34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501CF2-EF02-46DA-A480-2D3FA4B329E4}"/>
              </a:ext>
            </a:extLst>
          </p:cNvPr>
          <p:cNvSpPr txBox="1"/>
          <p:nvPr/>
        </p:nvSpPr>
        <p:spPr>
          <a:xfrm>
            <a:off x="3699640" y="956441"/>
            <a:ext cx="4330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X2-SPHINXxxx (Hudson Mask) – TSV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6901ED-E15C-41FA-86B4-D1C1D58B5D3A}"/>
              </a:ext>
            </a:extLst>
          </p:cNvPr>
          <p:cNvSpPr txBox="1"/>
          <p:nvPr/>
        </p:nvSpPr>
        <p:spPr>
          <a:xfrm>
            <a:off x="924910" y="2238703"/>
            <a:ext cx="19023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Center</a:t>
            </a:r>
          </a:p>
          <a:p>
            <a:r>
              <a:rPr lang="en-US" dirty="0"/>
              <a:t>X= +4812</a:t>
            </a:r>
          </a:p>
          <a:p>
            <a:r>
              <a:rPr lang="en-US" dirty="0"/>
              <a:t>Y= -1338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+4812</a:t>
            </a:r>
          </a:p>
          <a:p>
            <a:r>
              <a:rPr lang="en-US" dirty="0"/>
              <a:t>Y= +39821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+4812</a:t>
            </a:r>
          </a:p>
          <a:p>
            <a:r>
              <a:rPr lang="en-US" dirty="0"/>
              <a:t>Y= +70605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left</a:t>
            </a:r>
          </a:p>
        </p:txBody>
      </p:sp>
    </p:spTree>
    <p:extLst>
      <p:ext uri="{BB962C8B-B14F-4D97-AF65-F5344CB8AC3E}">
        <p14:creationId xmlns:p14="http://schemas.microsoft.com/office/powerpoint/2010/main" val="1304129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70AB4A-A249-4217-A5D9-5A5ECBDAC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35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25EEF3-49B5-4DAD-B8A8-10B174B59BFC}"/>
              </a:ext>
            </a:extLst>
          </p:cNvPr>
          <p:cNvSpPr txBox="1"/>
          <p:nvPr/>
        </p:nvSpPr>
        <p:spPr>
          <a:xfrm>
            <a:off x="935420" y="2014597"/>
            <a:ext cx="190237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FTA 2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-8339</a:t>
            </a:r>
          </a:p>
          <a:p>
            <a:r>
              <a:rPr lang="en-US" dirty="0"/>
              <a:t>Y= +4477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-8030</a:t>
            </a:r>
          </a:p>
          <a:p>
            <a:r>
              <a:rPr lang="en-US" dirty="0"/>
              <a:t>Y= +32827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-7583</a:t>
            </a:r>
          </a:p>
          <a:p>
            <a:r>
              <a:rPr lang="en-US" dirty="0"/>
              <a:t>Y= +73158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Up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F214CD-F599-490D-B688-88CA7B5D183C}"/>
              </a:ext>
            </a:extLst>
          </p:cNvPr>
          <p:cNvSpPr txBox="1"/>
          <p:nvPr/>
        </p:nvSpPr>
        <p:spPr>
          <a:xfrm>
            <a:off x="4351282" y="798786"/>
            <a:ext cx="4259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RRAMDEVE*** (Neuro)  – Mx Copper/Liner </a:t>
            </a:r>
          </a:p>
        </p:txBody>
      </p:sp>
    </p:spTree>
    <p:extLst>
      <p:ext uri="{BB962C8B-B14F-4D97-AF65-F5344CB8AC3E}">
        <p14:creationId xmlns:p14="http://schemas.microsoft.com/office/powerpoint/2010/main" val="16866660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D88141-BA06-498E-A86B-F12F206F5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36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3D75AB-D85A-40E8-819E-E0AB6F4AA7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92"/>
            <a:ext cx="12192000" cy="68394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240ABDC-6A4C-4982-83A9-232D2AFBEE18}"/>
              </a:ext>
            </a:extLst>
          </p:cNvPr>
          <p:cNvSpPr txBox="1"/>
          <p:nvPr/>
        </p:nvSpPr>
        <p:spPr>
          <a:xfrm>
            <a:off x="693683" y="2627586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RRAMDEVE***</a:t>
            </a:r>
          </a:p>
        </p:txBody>
      </p:sp>
    </p:spTree>
    <p:extLst>
      <p:ext uri="{BB962C8B-B14F-4D97-AF65-F5344CB8AC3E}">
        <p14:creationId xmlns:p14="http://schemas.microsoft.com/office/powerpoint/2010/main" val="4336850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70AB4A-A249-4217-A5D9-5A5ECBDAC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37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25EEF3-49B5-4DAD-B8A8-10B174B59BFC}"/>
              </a:ext>
            </a:extLst>
          </p:cNvPr>
          <p:cNvSpPr txBox="1"/>
          <p:nvPr/>
        </p:nvSpPr>
        <p:spPr>
          <a:xfrm>
            <a:off x="935420" y="2014597"/>
            <a:ext cx="190237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Measure in </a:t>
            </a:r>
            <a:r>
              <a:rPr lang="en-US" dirty="0" err="1"/>
              <a:t>Nb</a:t>
            </a:r>
            <a:r>
              <a:rPr lang="en-US" dirty="0"/>
              <a:t> Damascene Feature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+1442</a:t>
            </a:r>
          </a:p>
          <a:p>
            <a:r>
              <a:rPr lang="en-US" dirty="0"/>
              <a:t>Y= +5212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+2138</a:t>
            </a:r>
          </a:p>
          <a:p>
            <a:r>
              <a:rPr lang="en-US" dirty="0"/>
              <a:t>Y= +68786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Up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F214CD-F599-490D-B688-88CA7B5D183C}"/>
              </a:ext>
            </a:extLst>
          </p:cNvPr>
          <p:cNvSpPr txBox="1"/>
          <p:nvPr/>
        </p:nvSpPr>
        <p:spPr>
          <a:xfrm>
            <a:off x="4351282" y="798786"/>
            <a:ext cx="4259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QBERTV1 – M1 + ZG</a:t>
            </a:r>
          </a:p>
        </p:txBody>
      </p:sp>
    </p:spTree>
    <p:extLst>
      <p:ext uri="{BB962C8B-B14F-4D97-AF65-F5344CB8AC3E}">
        <p14:creationId xmlns:p14="http://schemas.microsoft.com/office/powerpoint/2010/main" val="18004368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541BB3-457D-473C-BEAE-9389C4B8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38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2C1BEA-B02A-419E-8F83-6AE91E7A5303}"/>
              </a:ext>
            </a:extLst>
          </p:cNvPr>
          <p:cNvSpPr txBox="1"/>
          <p:nvPr/>
        </p:nvSpPr>
        <p:spPr>
          <a:xfrm>
            <a:off x="3766457" y="402771"/>
            <a:ext cx="3156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HARRYxxxx</a:t>
            </a:r>
            <a:r>
              <a:rPr lang="en-US" dirty="0"/>
              <a:t>  -   ALP Mask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D47304-0C26-4139-9A56-0B116440F58D}"/>
              </a:ext>
            </a:extLst>
          </p:cNvPr>
          <p:cNvSpPr/>
          <p:nvPr/>
        </p:nvSpPr>
        <p:spPr>
          <a:xfrm>
            <a:off x="451946" y="1166843"/>
            <a:ext cx="2196662" cy="5447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Box 2 Pre Polish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-617</a:t>
            </a:r>
          </a:p>
          <a:p>
            <a:r>
              <a:rPr lang="en-US" dirty="0"/>
              <a:t>Y= -10500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+52502</a:t>
            </a:r>
          </a:p>
          <a:p>
            <a:r>
              <a:rPr lang="en-US" dirty="0"/>
              <a:t>Y= -11092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+78876</a:t>
            </a:r>
          </a:p>
          <a:p>
            <a:r>
              <a:rPr lang="en-US" dirty="0"/>
              <a:t>Y= -11354</a:t>
            </a:r>
          </a:p>
          <a:p>
            <a:endParaRPr lang="en-US" dirty="0"/>
          </a:p>
          <a:p>
            <a:r>
              <a:rPr lang="en-US" dirty="0"/>
              <a:t>** Notch Left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Rotate wafer 90 degrees for post measurements – report Box 1 and Box 2 for post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9AAB93-4CDD-4968-A636-78FD188F637C}"/>
              </a:ext>
            </a:extLst>
          </p:cNvPr>
          <p:cNvSpPr txBox="1"/>
          <p:nvPr/>
        </p:nvSpPr>
        <p:spPr>
          <a:xfrm>
            <a:off x="4392930" y="1166843"/>
            <a:ext cx="421767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Box 1 and 2 Post Polish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-10500</a:t>
            </a:r>
          </a:p>
          <a:p>
            <a:r>
              <a:rPr lang="en-US" dirty="0"/>
              <a:t>Y= -617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-10092</a:t>
            </a:r>
          </a:p>
          <a:p>
            <a:r>
              <a:rPr lang="en-US" dirty="0"/>
              <a:t>Y= +52502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-9743</a:t>
            </a:r>
          </a:p>
          <a:p>
            <a:r>
              <a:rPr lang="en-US" dirty="0"/>
              <a:t>Y= +79546</a:t>
            </a:r>
          </a:p>
        </p:txBody>
      </p:sp>
    </p:spTree>
    <p:extLst>
      <p:ext uri="{BB962C8B-B14F-4D97-AF65-F5344CB8AC3E}">
        <p14:creationId xmlns:p14="http://schemas.microsoft.com/office/powerpoint/2010/main" val="37132175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A60545-CC01-43D6-94CD-36CE17395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39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E38E6A-8B9E-40AA-9744-394F6617F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8" y="0"/>
            <a:ext cx="12145123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1FC3C9-F458-4BF9-AAF1-3DCCDBF8CAD5}"/>
              </a:ext>
            </a:extLst>
          </p:cNvPr>
          <p:cNvSpPr txBox="1"/>
          <p:nvPr/>
        </p:nvSpPr>
        <p:spPr>
          <a:xfrm>
            <a:off x="5693230" y="2579914"/>
            <a:ext cx="740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Box 2</a:t>
            </a:r>
          </a:p>
        </p:txBody>
      </p:sp>
    </p:spTree>
    <p:extLst>
      <p:ext uri="{BB962C8B-B14F-4D97-AF65-F5344CB8AC3E}">
        <p14:creationId xmlns:p14="http://schemas.microsoft.com/office/powerpoint/2010/main" val="104381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14BBF7-AA37-4D5E-B3C2-60684CF07DF7}"/>
              </a:ext>
            </a:extLst>
          </p:cNvPr>
          <p:cNvSpPr txBox="1"/>
          <p:nvPr/>
        </p:nvSpPr>
        <p:spPr>
          <a:xfrm>
            <a:off x="2676462" y="1744717"/>
            <a:ext cx="130695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FTA8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+7137</a:t>
            </a:r>
          </a:p>
          <a:p>
            <a:r>
              <a:rPr lang="en-US" dirty="0"/>
              <a:t>Y= +6133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+7579</a:t>
            </a:r>
          </a:p>
          <a:p>
            <a:r>
              <a:rPr lang="en-US" dirty="0"/>
              <a:t>Y= +41910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+8030</a:t>
            </a:r>
          </a:p>
          <a:p>
            <a:r>
              <a:rPr lang="en-US" dirty="0"/>
              <a:t>Y= +77677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717A9C-5863-4B36-AEBB-BDC11EB96433}"/>
              </a:ext>
            </a:extLst>
          </p:cNvPr>
          <p:cNvSpPr txBox="1"/>
          <p:nvPr/>
        </p:nvSpPr>
        <p:spPr>
          <a:xfrm>
            <a:off x="6085491" y="1744716"/>
            <a:ext cx="193390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Blackbird Kerf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-3472</a:t>
            </a:r>
          </a:p>
          <a:p>
            <a:r>
              <a:rPr lang="en-US" dirty="0"/>
              <a:t>Y= +8001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-3008</a:t>
            </a:r>
          </a:p>
          <a:p>
            <a:r>
              <a:rPr lang="en-US" dirty="0"/>
              <a:t>Y=  +43771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-2599</a:t>
            </a:r>
          </a:p>
          <a:p>
            <a:r>
              <a:rPr lang="en-US" dirty="0"/>
              <a:t>Y= +79548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55EC53-C799-4FEB-AB1C-61CB4D7AD64B}"/>
              </a:ext>
            </a:extLst>
          </p:cNvPr>
          <p:cNvSpPr txBox="1"/>
          <p:nvPr/>
        </p:nvSpPr>
        <p:spPr>
          <a:xfrm>
            <a:off x="4235669" y="725214"/>
            <a:ext cx="3405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ZPRCMOSxxxxx</a:t>
            </a:r>
            <a:r>
              <a:rPr lang="en-US" dirty="0"/>
              <a:t> ILD Polish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AB2B4A-F87A-42FA-B52A-F5079DD1F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85210B-01E3-4690-AB89-9E1BE654EE7B}"/>
              </a:ext>
            </a:extLst>
          </p:cNvPr>
          <p:cNvSpPr txBox="1"/>
          <p:nvPr/>
        </p:nvSpPr>
        <p:spPr>
          <a:xfrm>
            <a:off x="2676462" y="6074979"/>
            <a:ext cx="195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 Notch Left</a:t>
            </a:r>
          </a:p>
        </p:txBody>
      </p:sp>
    </p:spTree>
    <p:extLst>
      <p:ext uri="{BB962C8B-B14F-4D97-AF65-F5344CB8AC3E}">
        <p14:creationId xmlns:p14="http://schemas.microsoft.com/office/powerpoint/2010/main" val="34903479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541BB3-457D-473C-BEAE-9389C4B8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40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2C1BEA-B02A-419E-8F83-6AE91E7A5303}"/>
              </a:ext>
            </a:extLst>
          </p:cNvPr>
          <p:cNvSpPr txBox="1"/>
          <p:nvPr/>
        </p:nvSpPr>
        <p:spPr>
          <a:xfrm>
            <a:off x="3766457" y="402771"/>
            <a:ext cx="3156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DELAWARE Mask – </a:t>
            </a:r>
            <a:r>
              <a:rPr lang="en-US" dirty="0" err="1"/>
              <a:t>Nb</a:t>
            </a:r>
            <a:r>
              <a:rPr lang="en-US" dirty="0"/>
              <a:t> CMP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D47304-0C26-4139-9A56-0B116440F58D}"/>
              </a:ext>
            </a:extLst>
          </p:cNvPr>
          <p:cNvSpPr/>
          <p:nvPr/>
        </p:nvSpPr>
        <p:spPr>
          <a:xfrm>
            <a:off x="451946" y="1166843"/>
            <a:ext cx="219666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Narrow Line and TSV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+6423</a:t>
            </a:r>
          </a:p>
          <a:p>
            <a:r>
              <a:rPr lang="en-US" dirty="0"/>
              <a:t>Y= -7194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-31963</a:t>
            </a:r>
          </a:p>
          <a:p>
            <a:r>
              <a:rPr lang="en-US" dirty="0"/>
              <a:t>Y= -6140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-79554</a:t>
            </a:r>
          </a:p>
          <a:p>
            <a:r>
              <a:rPr lang="en-US" dirty="0"/>
              <a:t>Y= -5833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Up</a:t>
            </a:r>
          </a:p>
        </p:txBody>
      </p:sp>
    </p:spTree>
    <p:extLst>
      <p:ext uri="{BB962C8B-B14F-4D97-AF65-F5344CB8AC3E}">
        <p14:creationId xmlns:p14="http://schemas.microsoft.com/office/powerpoint/2010/main" val="305747293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16D6B2-F30C-4CD9-910B-C6D57FD44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41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DCDF64-5CA7-4EB9-BF4F-EDB2AE63E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17"/>
            <a:ext cx="12192000" cy="68411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37CCE79-BFBC-4B17-B9E1-2555846A26B0}"/>
              </a:ext>
            </a:extLst>
          </p:cNvPr>
          <p:cNvSpPr txBox="1"/>
          <p:nvPr/>
        </p:nvSpPr>
        <p:spPr>
          <a:xfrm>
            <a:off x="3954126" y="1534043"/>
            <a:ext cx="642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TSV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F5622B-6205-4E73-880E-F57FC8AB0B2C}"/>
              </a:ext>
            </a:extLst>
          </p:cNvPr>
          <p:cNvSpPr txBox="1"/>
          <p:nvPr/>
        </p:nvSpPr>
        <p:spPr>
          <a:xfrm>
            <a:off x="4942113" y="1534043"/>
            <a:ext cx="740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TSV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827E86-B601-4CA3-9817-ADDD8A4A6228}"/>
              </a:ext>
            </a:extLst>
          </p:cNvPr>
          <p:cNvSpPr txBox="1"/>
          <p:nvPr/>
        </p:nvSpPr>
        <p:spPr>
          <a:xfrm>
            <a:off x="3450770" y="3429000"/>
            <a:ext cx="1491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Narrow Line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722DD4FA-7B66-40BC-AAC3-EE6486B8C877}"/>
              </a:ext>
            </a:extLst>
          </p:cNvPr>
          <p:cNvSpPr/>
          <p:nvPr/>
        </p:nvSpPr>
        <p:spPr>
          <a:xfrm>
            <a:off x="3954126" y="1954048"/>
            <a:ext cx="484632" cy="7518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DA1B86BE-4D37-4CCF-AC5B-1076193B87B7}"/>
              </a:ext>
            </a:extLst>
          </p:cNvPr>
          <p:cNvSpPr/>
          <p:nvPr/>
        </p:nvSpPr>
        <p:spPr>
          <a:xfrm>
            <a:off x="3976768" y="3746937"/>
            <a:ext cx="643564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D0C0BE91-BD0D-49DB-9F5A-D3F09FACDFAC}"/>
              </a:ext>
            </a:extLst>
          </p:cNvPr>
          <p:cNvSpPr/>
          <p:nvPr/>
        </p:nvSpPr>
        <p:spPr>
          <a:xfrm>
            <a:off x="4942113" y="1954048"/>
            <a:ext cx="484632" cy="762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094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541BB3-457D-473C-BEAE-9389C4B8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42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2C1BEA-B02A-419E-8F83-6AE91E7A5303}"/>
              </a:ext>
            </a:extLst>
          </p:cNvPr>
          <p:cNvSpPr txBox="1"/>
          <p:nvPr/>
        </p:nvSpPr>
        <p:spPr>
          <a:xfrm>
            <a:off x="3766457" y="402771"/>
            <a:ext cx="3156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Grinch Mask – TSV CMP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D47304-0C26-4139-9A56-0B116440F58D}"/>
              </a:ext>
            </a:extLst>
          </p:cNvPr>
          <p:cNvSpPr/>
          <p:nvPr/>
        </p:nvSpPr>
        <p:spPr>
          <a:xfrm>
            <a:off x="451946" y="1166843"/>
            <a:ext cx="219666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TSV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+3526</a:t>
            </a:r>
          </a:p>
          <a:p>
            <a:r>
              <a:rPr lang="en-US" dirty="0"/>
              <a:t>Y= -3942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+3668</a:t>
            </a:r>
          </a:p>
          <a:p>
            <a:r>
              <a:rPr lang="en-US" dirty="0"/>
              <a:t>Y= +38448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+3519</a:t>
            </a:r>
          </a:p>
          <a:p>
            <a:r>
              <a:rPr lang="en-US" dirty="0"/>
              <a:t>Y= +77282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Left</a:t>
            </a:r>
          </a:p>
        </p:txBody>
      </p:sp>
    </p:spTree>
    <p:extLst>
      <p:ext uri="{BB962C8B-B14F-4D97-AF65-F5344CB8AC3E}">
        <p14:creationId xmlns:p14="http://schemas.microsoft.com/office/powerpoint/2010/main" val="218996945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772E0C3-2DBC-48CF-BCB9-1639622E7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C72A4A1-5987-42F3-9963-114768CECE96}"/>
              </a:ext>
            </a:extLst>
          </p:cNvPr>
          <p:cNvSpPr/>
          <p:nvPr/>
        </p:nvSpPr>
        <p:spPr>
          <a:xfrm>
            <a:off x="451946" y="1166843"/>
            <a:ext cx="219666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-1091</a:t>
            </a:r>
          </a:p>
          <a:p>
            <a:r>
              <a:rPr lang="en-US" dirty="0"/>
              <a:t>Y= -83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-513</a:t>
            </a:r>
          </a:p>
          <a:p>
            <a:r>
              <a:rPr lang="en-US" dirty="0"/>
              <a:t>Y= +54554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-230</a:t>
            </a:r>
          </a:p>
          <a:p>
            <a:r>
              <a:rPr lang="en-US" dirty="0"/>
              <a:t>Y= +81868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Up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FD2A8B-A823-4453-A466-F1D7A97BD567}"/>
              </a:ext>
            </a:extLst>
          </p:cNvPr>
          <p:cNvSpPr txBox="1"/>
          <p:nvPr/>
        </p:nvSpPr>
        <p:spPr>
          <a:xfrm>
            <a:off x="3450771" y="555171"/>
            <a:ext cx="487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MATCH_v2 Mask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8D22FF-EC14-4A30-BF5D-60FB1802D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074" y="2027620"/>
            <a:ext cx="6249126" cy="3663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66143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B8A420-0229-4D02-9A91-38D5C8D5A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44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32061B-C057-4170-99BE-1015612EE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1849" y="972168"/>
            <a:ext cx="5510151" cy="50981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BB9FC5-87C3-4977-9F92-C4804119F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192" y="972169"/>
            <a:ext cx="5858493" cy="509810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621551-6FE5-4DB8-87A8-61F17F0A4D04}"/>
              </a:ext>
            </a:extLst>
          </p:cNvPr>
          <p:cNvSpPr txBox="1"/>
          <p:nvPr/>
        </p:nvSpPr>
        <p:spPr>
          <a:xfrm>
            <a:off x="4288971" y="468086"/>
            <a:ext cx="2928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MATCH v2 Mask</a:t>
            </a:r>
          </a:p>
        </p:txBody>
      </p:sp>
    </p:spTree>
    <p:extLst>
      <p:ext uri="{BB962C8B-B14F-4D97-AF65-F5344CB8AC3E}">
        <p14:creationId xmlns:p14="http://schemas.microsoft.com/office/powerpoint/2010/main" val="206261070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541BB3-457D-473C-BEAE-9389C4B8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45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2C1BEA-B02A-419E-8F83-6AE91E7A5303}"/>
              </a:ext>
            </a:extLst>
          </p:cNvPr>
          <p:cNvSpPr txBox="1"/>
          <p:nvPr/>
        </p:nvSpPr>
        <p:spPr>
          <a:xfrm>
            <a:off x="3766457" y="402771"/>
            <a:ext cx="3156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JETSxxx</a:t>
            </a:r>
            <a:r>
              <a:rPr lang="en-US" dirty="0"/>
              <a:t> - TZ Mask – TSV CMP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D47304-0C26-4139-9A56-0B116440F58D}"/>
              </a:ext>
            </a:extLst>
          </p:cNvPr>
          <p:cNvSpPr/>
          <p:nvPr/>
        </p:nvSpPr>
        <p:spPr>
          <a:xfrm>
            <a:off x="451945" y="1166843"/>
            <a:ext cx="781031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TSV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-2541</a:t>
            </a:r>
          </a:p>
          <a:p>
            <a:r>
              <a:rPr lang="en-US" dirty="0"/>
              <a:t>Y= -11777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-32446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Y= -9794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-69857</a:t>
            </a:r>
          </a:p>
          <a:p>
            <a:r>
              <a:rPr lang="en-US" dirty="0"/>
              <a:t>Y= -5827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Up</a:t>
            </a:r>
          </a:p>
        </p:txBody>
      </p:sp>
    </p:spTree>
    <p:extLst>
      <p:ext uri="{BB962C8B-B14F-4D97-AF65-F5344CB8AC3E}">
        <p14:creationId xmlns:p14="http://schemas.microsoft.com/office/powerpoint/2010/main" val="266411731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541BB3-457D-473C-BEAE-9389C4B8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46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2C1BEA-B02A-419E-8F83-6AE91E7A5303}"/>
              </a:ext>
            </a:extLst>
          </p:cNvPr>
          <p:cNvSpPr txBox="1"/>
          <p:nvPr/>
        </p:nvSpPr>
        <p:spPr>
          <a:xfrm>
            <a:off x="3766457" y="402771"/>
            <a:ext cx="3754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BIOELECxxxx</a:t>
            </a:r>
            <a:r>
              <a:rPr lang="en-US" dirty="0"/>
              <a:t> – Copper/Liner Polish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D47304-0C26-4139-9A56-0B116440F58D}"/>
              </a:ext>
            </a:extLst>
          </p:cNvPr>
          <p:cNvSpPr/>
          <p:nvPr/>
        </p:nvSpPr>
        <p:spPr>
          <a:xfrm>
            <a:off x="451946" y="1166843"/>
            <a:ext cx="219666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Wide Line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+5082</a:t>
            </a:r>
          </a:p>
          <a:p>
            <a:r>
              <a:rPr lang="en-US" dirty="0"/>
              <a:t>Y= -2442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+4518</a:t>
            </a:r>
          </a:p>
          <a:p>
            <a:r>
              <a:rPr lang="en-US" dirty="0"/>
              <a:t>Y= +37643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+3958</a:t>
            </a:r>
          </a:p>
          <a:p>
            <a:r>
              <a:rPr lang="en-US" dirty="0"/>
              <a:t>Y= +77522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Up</a:t>
            </a:r>
          </a:p>
        </p:txBody>
      </p:sp>
    </p:spTree>
    <p:extLst>
      <p:ext uri="{BB962C8B-B14F-4D97-AF65-F5344CB8AC3E}">
        <p14:creationId xmlns:p14="http://schemas.microsoft.com/office/powerpoint/2010/main" val="37726772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25BB07-8E3D-440D-9F8A-E5DD40E75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47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5F09E8-FF09-4479-B5FC-D94F353470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226" y="0"/>
            <a:ext cx="956154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E31D401-90CA-4C4F-BB39-5606279894ED}"/>
              </a:ext>
            </a:extLst>
          </p:cNvPr>
          <p:cNvSpPr txBox="1"/>
          <p:nvPr/>
        </p:nvSpPr>
        <p:spPr>
          <a:xfrm>
            <a:off x="1875692" y="1125415"/>
            <a:ext cx="1946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BIOELECxxxx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09593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541BB3-457D-473C-BEAE-9389C4B8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48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2C1BEA-B02A-419E-8F83-6AE91E7A5303}"/>
              </a:ext>
            </a:extLst>
          </p:cNvPr>
          <p:cNvSpPr txBox="1"/>
          <p:nvPr/>
        </p:nvSpPr>
        <p:spPr>
          <a:xfrm>
            <a:off x="3766457" y="402771"/>
            <a:ext cx="3754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FREYLFBxxxx</a:t>
            </a:r>
            <a:r>
              <a:rPr lang="en-US" dirty="0"/>
              <a:t> – </a:t>
            </a:r>
            <a:r>
              <a:rPr lang="en-US" dirty="0" err="1"/>
              <a:t>Nb</a:t>
            </a:r>
            <a:r>
              <a:rPr lang="en-US" dirty="0"/>
              <a:t> CMP – Lhotse Mask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D47304-0C26-4139-9A56-0B116440F58D}"/>
              </a:ext>
            </a:extLst>
          </p:cNvPr>
          <p:cNvSpPr/>
          <p:nvPr/>
        </p:nvSpPr>
        <p:spPr>
          <a:xfrm>
            <a:off x="451946" y="1166843"/>
            <a:ext cx="219666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Nb</a:t>
            </a:r>
            <a:r>
              <a:rPr lang="en-US" dirty="0"/>
              <a:t> exclude region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+4385	</a:t>
            </a:r>
          </a:p>
          <a:p>
            <a:r>
              <a:rPr lang="en-US" dirty="0"/>
              <a:t>Y= -6936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+4877</a:t>
            </a:r>
          </a:p>
          <a:p>
            <a:r>
              <a:rPr lang="en-US" dirty="0"/>
              <a:t>Y= +40462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+5188</a:t>
            </a:r>
          </a:p>
          <a:p>
            <a:r>
              <a:rPr lang="en-US" dirty="0"/>
              <a:t>Y= +72029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Left</a:t>
            </a:r>
          </a:p>
        </p:txBody>
      </p:sp>
    </p:spTree>
    <p:extLst>
      <p:ext uri="{BB962C8B-B14F-4D97-AF65-F5344CB8AC3E}">
        <p14:creationId xmlns:p14="http://schemas.microsoft.com/office/powerpoint/2010/main" val="330975105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B7BCBB-DF30-4A8D-BE95-D66A3A370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49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9966FF-526A-4F51-BBF4-3A764DE2D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547" y="0"/>
            <a:ext cx="9565105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2CCF3C-62C3-4361-A459-D832DBC959BC}"/>
              </a:ext>
            </a:extLst>
          </p:cNvPr>
          <p:cNvSpPr txBox="1"/>
          <p:nvPr/>
        </p:nvSpPr>
        <p:spPr>
          <a:xfrm>
            <a:off x="1405890" y="788670"/>
            <a:ext cx="269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FREYLFBxxx</a:t>
            </a:r>
            <a:r>
              <a:rPr lang="en-US" dirty="0"/>
              <a:t> – Lhotse Mask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F262F7E0-6EC4-4E66-A381-8A52F66E2451}"/>
              </a:ext>
            </a:extLst>
          </p:cNvPr>
          <p:cNvSpPr/>
          <p:nvPr/>
        </p:nvSpPr>
        <p:spPr>
          <a:xfrm>
            <a:off x="3875635" y="2794457"/>
            <a:ext cx="978408" cy="19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1247DD-E6C7-4EDA-806C-BE07884ECA9E}"/>
              </a:ext>
            </a:extLst>
          </p:cNvPr>
          <p:cNvSpPr txBox="1"/>
          <p:nvPr/>
        </p:nvSpPr>
        <p:spPr>
          <a:xfrm>
            <a:off x="2045970" y="2680835"/>
            <a:ext cx="1875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1"/>
                </a:solidFill>
              </a:rPr>
              <a:t>Nb</a:t>
            </a:r>
            <a:r>
              <a:rPr lang="en-US" dirty="0">
                <a:solidFill>
                  <a:schemeClr val="accent1"/>
                </a:solidFill>
              </a:rPr>
              <a:t> exclude region</a:t>
            </a:r>
          </a:p>
        </p:txBody>
      </p:sp>
    </p:spTree>
    <p:extLst>
      <p:ext uri="{BB962C8B-B14F-4D97-AF65-F5344CB8AC3E}">
        <p14:creationId xmlns:p14="http://schemas.microsoft.com/office/powerpoint/2010/main" val="530802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743A93-E849-4BD1-A0AC-8867310572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EFDF40-CA55-43F6-8893-E019C387C1B6}"/>
              </a:ext>
            </a:extLst>
          </p:cNvPr>
          <p:cNvSpPr txBox="1"/>
          <p:nvPr/>
        </p:nvSpPr>
        <p:spPr>
          <a:xfrm>
            <a:off x="294288" y="1397875"/>
            <a:ext cx="1923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FTA 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D387F1-E69B-4FE4-9363-30EEFA498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10474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541BB3-457D-473C-BEAE-9389C4B8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50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2C1BEA-B02A-419E-8F83-6AE91E7A5303}"/>
              </a:ext>
            </a:extLst>
          </p:cNvPr>
          <p:cNvSpPr txBox="1"/>
          <p:nvPr/>
        </p:nvSpPr>
        <p:spPr>
          <a:xfrm>
            <a:off x="3766457" y="402771"/>
            <a:ext cx="4303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HBRCHxxxx</a:t>
            </a:r>
            <a:r>
              <a:rPr lang="en-US" dirty="0"/>
              <a:t> – HEXBERT – LO / MATCH Mask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D47304-0C26-4139-9A56-0B116440F58D}"/>
              </a:ext>
            </a:extLst>
          </p:cNvPr>
          <p:cNvSpPr/>
          <p:nvPr/>
        </p:nvSpPr>
        <p:spPr>
          <a:xfrm>
            <a:off x="451946" y="1166843"/>
            <a:ext cx="3559984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Measuring from the DOWN (silicon) area to the UP (</a:t>
            </a:r>
            <a:r>
              <a:rPr lang="en-US" dirty="0" err="1"/>
              <a:t>Nb</a:t>
            </a:r>
            <a:r>
              <a:rPr lang="en-US" dirty="0"/>
              <a:t>) area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+1464	</a:t>
            </a:r>
          </a:p>
          <a:p>
            <a:r>
              <a:rPr lang="en-US" dirty="0"/>
              <a:t>Y= +6250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+178</a:t>
            </a:r>
          </a:p>
          <a:p>
            <a:r>
              <a:rPr lang="en-US" dirty="0"/>
              <a:t>Y= +36290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+739</a:t>
            </a:r>
          </a:p>
          <a:p>
            <a:r>
              <a:rPr lang="en-US" dirty="0"/>
              <a:t>Y= +77539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Up</a:t>
            </a:r>
          </a:p>
        </p:txBody>
      </p:sp>
    </p:spTree>
    <p:extLst>
      <p:ext uri="{BB962C8B-B14F-4D97-AF65-F5344CB8AC3E}">
        <p14:creationId xmlns:p14="http://schemas.microsoft.com/office/powerpoint/2010/main" val="421638288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4EC7B36-D9B9-49FA-9B19-D947625D0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51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7DDF10-FBCB-4AF9-AD0D-66296F9A2E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387" y="177800"/>
            <a:ext cx="8696325" cy="65436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4C8AF6D-34AB-4084-A94B-530CCFE5A715}"/>
              </a:ext>
            </a:extLst>
          </p:cNvPr>
          <p:cNvSpPr txBox="1"/>
          <p:nvPr/>
        </p:nvSpPr>
        <p:spPr>
          <a:xfrm>
            <a:off x="2833687" y="6169580"/>
            <a:ext cx="295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66"/>
                </a:solidFill>
              </a:rPr>
              <a:t>HBRCHxxxx</a:t>
            </a:r>
            <a:r>
              <a:rPr lang="en-US" dirty="0">
                <a:solidFill>
                  <a:srgbClr val="FF0066"/>
                </a:solidFill>
              </a:rPr>
              <a:t> – LO/Match Mask</a:t>
            </a:r>
          </a:p>
        </p:txBody>
      </p:sp>
    </p:spTree>
    <p:extLst>
      <p:ext uri="{BB962C8B-B14F-4D97-AF65-F5344CB8AC3E}">
        <p14:creationId xmlns:p14="http://schemas.microsoft.com/office/powerpoint/2010/main" val="325376402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541BB3-457D-473C-BEAE-9389C4B8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52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2C1BEA-B02A-419E-8F83-6AE91E7A5303}"/>
              </a:ext>
            </a:extLst>
          </p:cNvPr>
          <p:cNvSpPr txBox="1"/>
          <p:nvPr/>
        </p:nvSpPr>
        <p:spPr>
          <a:xfrm>
            <a:off x="3766457" y="402771"/>
            <a:ext cx="3754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JETS – TZ mask (Backside TSV)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D47304-0C26-4139-9A56-0B116440F58D}"/>
              </a:ext>
            </a:extLst>
          </p:cNvPr>
          <p:cNvSpPr/>
          <p:nvPr/>
        </p:nvSpPr>
        <p:spPr>
          <a:xfrm>
            <a:off x="451945" y="1166843"/>
            <a:ext cx="2760177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Horseshoe shaped TSV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+1508</a:t>
            </a:r>
          </a:p>
          <a:p>
            <a:r>
              <a:rPr lang="en-US" dirty="0"/>
              <a:t>Y= +138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+2017</a:t>
            </a:r>
          </a:p>
          <a:p>
            <a:r>
              <a:rPr lang="en-US" dirty="0"/>
              <a:t>Y= +41515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-2092</a:t>
            </a:r>
          </a:p>
          <a:p>
            <a:r>
              <a:rPr lang="en-US" dirty="0"/>
              <a:t>Y= +76961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Left</a:t>
            </a:r>
          </a:p>
          <a:p>
            <a:endParaRPr lang="en-US" dirty="0"/>
          </a:p>
          <a:p>
            <a:r>
              <a:rPr lang="en-US" dirty="0"/>
              <a:t>Horseshoe opens LEFT (scan hits center dot FIRST, then ring)</a:t>
            </a:r>
          </a:p>
        </p:txBody>
      </p:sp>
    </p:spTree>
    <p:extLst>
      <p:ext uri="{BB962C8B-B14F-4D97-AF65-F5344CB8AC3E}">
        <p14:creationId xmlns:p14="http://schemas.microsoft.com/office/powerpoint/2010/main" val="198328200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FEF975-7F51-4CFD-9D2E-9523965DE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53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4E3F20-2BA0-495F-B12B-1284AE309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980" y="0"/>
            <a:ext cx="9114039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BB5FC1-0F61-4091-B504-A9C93FCA9A67}"/>
              </a:ext>
            </a:extLst>
          </p:cNvPr>
          <p:cNvSpPr txBox="1"/>
          <p:nvPr/>
        </p:nvSpPr>
        <p:spPr>
          <a:xfrm>
            <a:off x="1992086" y="892629"/>
            <a:ext cx="23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JETSxxx</a:t>
            </a:r>
            <a:r>
              <a:rPr lang="en-US" dirty="0"/>
              <a:t> – Backside TSV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D2FC34-992F-4058-BF5E-E6C206638F53}"/>
              </a:ext>
            </a:extLst>
          </p:cNvPr>
          <p:cNvSpPr txBox="1"/>
          <p:nvPr/>
        </p:nvSpPr>
        <p:spPr>
          <a:xfrm>
            <a:off x="4515438" y="3592286"/>
            <a:ext cx="1580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Horseshoe TSV</a:t>
            </a:r>
          </a:p>
        </p:txBody>
      </p:sp>
    </p:spTree>
    <p:extLst>
      <p:ext uri="{BB962C8B-B14F-4D97-AF65-F5344CB8AC3E}">
        <p14:creationId xmlns:p14="http://schemas.microsoft.com/office/powerpoint/2010/main" val="325451776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541BB3-457D-473C-BEAE-9389C4B8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54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2C1BEA-B02A-419E-8F83-6AE91E7A5303}"/>
              </a:ext>
            </a:extLst>
          </p:cNvPr>
          <p:cNvSpPr txBox="1"/>
          <p:nvPr/>
        </p:nvSpPr>
        <p:spPr>
          <a:xfrm>
            <a:off x="3766457" y="402771"/>
            <a:ext cx="4211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SMCSIPVxxxx</a:t>
            </a:r>
            <a:r>
              <a:rPr lang="en-US" dirty="0"/>
              <a:t> – Small Processor - Copper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D47304-0C26-4139-9A56-0B116440F58D}"/>
              </a:ext>
            </a:extLst>
          </p:cNvPr>
          <p:cNvSpPr/>
          <p:nvPr/>
        </p:nvSpPr>
        <p:spPr>
          <a:xfrm>
            <a:off x="451945" y="1166843"/>
            <a:ext cx="2760177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Copper Trenches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+1823</a:t>
            </a:r>
          </a:p>
          <a:p>
            <a:r>
              <a:rPr lang="en-US" dirty="0"/>
              <a:t>Y= -2507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+2338</a:t>
            </a:r>
          </a:p>
          <a:p>
            <a:r>
              <a:rPr lang="en-US" dirty="0"/>
              <a:t>Y= +36766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+2800</a:t>
            </a:r>
          </a:p>
          <a:p>
            <a:r>
              <a:rPr lang="en-US" dirty="0"/>
              <a:t>Y= +75091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Left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62230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5F85AC-9C51-4F81-921D-025BC4148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55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6E219C-552B-497A-8FA3-B4F1F92B2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19" y="0"/>
            <a:ext cx="10958381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ED6062-18E4-49B1-B24E-55BD7BD1CF09}"/>
              </a:ext>
            </a:extLst>
          </p:cNvPr>
          <p:cNvSpPr txBox="1"/>
          <p:nvPr/>
        </p:nvSpPr>
        <p:spPr>
          <a:xfrm>
            <a:off x="1230923" y="504092"/>
            <a:ext cx="3974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SMCSIPVxxxx</a:t>
            </a:r>
            <a:r>
              <a:rPr lang="en-US" dirty="0"/>
              <a:t> – Small Processor - Copper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D847AF-0D93-4124-8C31-3A8456B236E9}"/>
              </a:ext>
            </a:extLst>
          </p:cNvPr>
          <p:cNvSpPr txBox="1"/>
          <p:nvPr/>
        </p:nvSpPr>
        <p:spPr>
          <a:xfrm>
            <a:off x="5463540" y="1017270"/>
            <a:ext cx="1759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Copper Trenches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1448758F-3CA0-44B9-96FB-C5768B8BD865}"/>
              </a:ext>
            </a:extLst>
          </p:cNvPr>
          <p:cNvSpPr/>
          <p:nvPr/>
        </p:nvSpPr>
        <p:spPr>
          <a:xfrm>
            <a:off x="6090014" y="1342204"/>
            <a:ext cx="182338" cy="40262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47D24972-BDDA-46AD-9515-E1AAD1D325DF}"/>
              </a:ext>
            </a:extLst>
          </p:cNvPr>
          <p:cNvSpPr/>
          <p:nvPr/>
        </p:nvSpPr>
        <p:spPr>
          <a:xfrm flipH="1">
            <a:off x="5033034" y="1312508"/>
            <a:ext cx="171990" cy="40262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43CBE7C0-88D5-465A-BA58-48EE39894B96}"/>
              </a:ext>
            </a:extLst>
          </p:cNvPr>
          <p:cNvSpPr/>
          <p:nvPr/>
        </p:nvSpPr>
        <p:spPr>
          <a:xfrm>
            <a:off x="7084974" y="1342204"/>
            <a:ext cx="182338" cy="40262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26401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541BB3-457D-473C-BEAE-9389C4B8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56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2C1BEA-B02A-419E-8F83-6AE91E7A5303}"/>
              </a:ext>
            </a:extLst>
          </p:cNvPr>
          <p:cNvSpPr txBox="1"/>
          <p:nvPr/>
        </p:nvSpPr>
        <p:spPr>
          <a:xfrm>
            <a:off x="3766457" y="402771"/>
            <a:ext cx="4211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LANMARxxxx</a:t>
            </a:r>
            <a:r>
              <a:rPr lang="en-US" dirty="0"/>
              <a:t> – </a:t>
            </a:r>
            <a:r>
              <a:rPr lang="en-US" dirty="0" err="1"/>
              <a:t>Nb</a:t>
            </a:r>
            <a:r>
              <a:rPr lang="en-US" dirty="0"/>
              <a:t> CMP – Mariana Mask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D47304-0C26-4139-9A56-0B116440F58D}"/>
              </a:ext>
            </a:extLst>
          </p:cNvPr>
          <p:cNvSpPr/>
          <p:nvPr/>
        </p:nvSpPr>
        <p:spPr>
          <a:xfrm>
            <a:off x="451945" y="1166843"/>
            <a:ext cx="2760177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Copper Trenches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+6402</a:t>
            </a:r>
          </a:p>
          <a:p>
            <a:r>
              <a:rPr lang="en-US" dirty="0"/>
              <a:t>Y= -4878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+6852</a:t>
            </a:r>
          </a:p>
          <a:p>
            <a:r>
              <a:rPr lang="en-US" dirty="0"/>
              <a:t>Y= +39135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+7208</a:t>
            </a:r>
          </a:p>
          <a:p>
            <a:r>
              <a:rPr lang="en-US" dirty="0"/>
              <a:t>Y= +73138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Left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68367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D2B893-B7E0-4134-82BD-C06F6610E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57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9E5596-9A4F-4F66-BC5D-F67D65329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026"/>
            <a:ext cx="12192000" cy="68304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3B34C5-6599-4BA9-AAFF-BC3AC141A98F}"/>
              </a:ext>
            </a:extLst>
          </p:cNvPr>
          <p:cNvSpPr txBox="1"/>
          <p:nvPr/>
        </p:nvSpPr>
        <p:spPr>
          <a:xfrm>
            <a:off x="738554" y="644769"/>
            <a:ext cx="1417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LANMARxxxx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37F2D1-FEAB-4F5C-95A2-380980645C4D}"/>
              </a:ext>
            </a:extLst>
          </p:cNvPr>
          <p:cNvSpPr txBox="1"/>
          <p:nvPr/>
        </p:nvSpPr>
        <p:spPr>
          <a:xfrm>
            <a:off x="1577340" y="2697480"/>
            <a:ext cx="2319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Nb</a:t>
            </a:r>
            <a:r>
              <a:rPr lang="en-US" dirty="0"/>
              <a:t> Exclude Region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E7550D51-FECD-47C5-BD9A-9634E972FCA2}"/>
              </a:ext>
            </a:extLst>
          </p:cNvPr>
          <p:cNvSpPr/>
          <p:nvPr/>
        </p:nvSpPr>
        <p:spPr>
          <a:xfrm>
            <a:off x="3771900" y="2773561"/>
            <a:ext cx="978408" cy="2171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06449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541BB3-457D-473C-BEAE-9389C4B8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58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2C1BEA-B02A-419E-8F83-6AE91E7A5303}"/>
              </a:ext>
            </a:extLst>
          </p:cNvPr>
          <p:cNvSpPr txBox="1"/>
          <p:nvPr/>
        </p:nvSpPr>
        <p:spPr>
          <a:xfrm>
            <a:off x="3766457" y="402771"/>
            <a:ext cx="4211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SMCSIPFRxxxx</a:t>
            </a:r>
            <a:r>
              <a:rPr lang="en-US" dirty="0"/>
              <a:t> – M1 Copper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D47304-0C26-4139-9A56-0B116440F58D}"/>
              </a:ext>
            </a:extLst>
          </p:cNvPr>
          <p:cNvSpPr/>
          <p:nvPr/>
        </p:nvSpPr>
        <p:spPr>
          <a:xfrm>
            <a:off x="451945" y="1166843"/>
            <a:ext cx="2760177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Copper Trenches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+705</a:t>
            </a:r>
          </a:p>
          <a:p>
            <a:r>
              <a:rPr lang="en-US" dirty="0"/>
              <a:t>Y= -2759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+1282</a:t>
            </a:r>
          </a:p>
          <a:p>
            <a:r>
              <a:rPr lang="en-US" dirty="0"/>
              <a:t>Y= +39233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+1847</a:t>
            </a:r>
          </a:p>
          <a:p>
            <a:r>
              <a:rPr lang="en-US" dirty="0"/>
              <a:t>Y= +81547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Left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1742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D9999D6-C177-4536-9D40-1CBBEAC2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59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FFDF5A-F690-4C94-962E-9A34FD5B3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9" y="0"/>
            <a:ext cx="12161041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1101F4-712A-4201-AC0D-FAE43718A397}"/>
              </a:ext>
            </a:extLst>
          </p:cNvPr>
          <p:cNvSpPr txBox="1"/>
          <p:nvPr/>
        </p:nvSpPr>
        <p:spPr>
          <a:xfrm>
            <a:off x="1314450" y="982980"/>
            <a:ext cx="2114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highlight>
                  <a:srgbClr val="FFFF00"/>
                </a:highlight>
              </a:rPr>
              <a:t>SMCSIPFRxxx</a:t>
            </a:r>
            <a:r>
              <a:rPr lang="en-US" dirty="0">
                <a:highlight>
                  <a:srgbClr val="FFFF00"/>
                </a:highlight>
              </a:rPr>
              <a:t> – M1</a:t>
            </a:r>
          </a:p>
        </p:txBody>
      </p:sp>
    </p:spTree>
    <p:extLst>
      <p:ext uri="{BB962C8B-B14F-4D97-AF65-F5344CB8AC3E}">
        <p14:creationId xmlns:p14="http://schemas.microsoft.com/office/powerpoint/2010/main" val="3631875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EF51B6-AA13-4A45-AB5B-EDC5B5115A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919FFD1-C170-4D57-89FA-321F49352D7C}"/>
              </a:ext>
            </a:extLst>
          </p:cNvPr>
          <p:cNvSpPr txBox="1"/>
          <p:nvPr/>
        </p:nvSpPr>
        <p:spPr>
          <a:xfrm>
            <a:off x="315310" y="1313793"/>
            <a:ext cx="687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FTA 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1B5E40-3FEF-45DF-B7A1-FE58C481C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25398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541BB3-457D-473C-BEAE-9389C4B8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60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2C1BEA-B02A-419E-8F83-6AE91E7A5303}"/>
              </a:ext>
            </a:extLst>
          </p:cNvPr>
          <p:cNvSpPr txBox="1"/>
          <p:nvPr/>
        </p:nvSpPr>
        <p:spPr>
          <a:xfrm>
            <a:off x="3766457" y="402771"/>
            <a:ext cx="4211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SMCSIPTCxxxx</a:t>
            </a:r>
            <a:r>
              <a:rPr lang="en-US" dirty="0"/>
              <a:t> –  Copper CMP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D47304-0C26-4139-9A56-0B116440F58D}"/>
              </a:ext>
            </a:extLst>
          </p:cNvPr>
          <p:cNvSpPr/>
          <p:nvPr/>
        </p:nvSpPr>
        <p:spPr>
          <a:xfrm>
            <a:off x="451945" y="1166843"/>
            <a:ext cx="2760177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Copper Pad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-8455</a:t>
            </a:r>
          </a:p>
          <a:p>
            <a:r>
              <a:rPr lang="en-US" dirty="0"/>
              <a:t>Y= +9642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-8138</a:t>
            </a:r>
          </a:p>
          <a:p>
            <a:r>
              <a:rPr lang="en-US" dirty="0"/>
              <a:t>Y= +39226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-7779</a:t>
            </a:r>
          </a:p>
          <a:p>
            <a:r>
              <a:rPr lang="en-US" dirty="0"/>
              <a:t>Y= +73380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Left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96086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ED0D65-79D6-48E2-BC1C-16D4484B0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61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989F23-C965-4E95-B0E4-C26B7CF0B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297" y="0"/>
            <a:ext cx="11046503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FBC294-CE3C-42B8-81E0-7DC741863B69}"/>
              </a:ext>
            </a:extLst>
          </p:cNvPr>
          <p:cNvSpPr txBox="1"/>
          <p:nvPr/>
        </p:nvSpPr>
        <p:spPr>
          <a:xfrm>
            <a:off x="2231571" y="838200"/>
            <a:ext cx="275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highlight>
                  <a:srgbClr val="FFFF00"/>
                </a:highlight>
              </a:rPr>
              <a:t>SMCSIPTCxxxx</a:t>
            </a:r>
            <a:r>
              <a:rPr lang="en-US" dirty="0">
                <a:highlight>
                  <a:srgbClr val="FFFF00"/>
                </a:highlight>
              </a:rPr>
              <a:t> Copper CMP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3F44C870-17D9-491B-A008-C840A140C7D7}"/>
              </a:ext>
            </a:extLst>
          </p:cNvPr>
          <p:cNvSpPr/>
          <p:nvPr/>
        </p:nvSpPr>
        <p:spPr>
          <a:xfrm rot="10800000">
            <a:off x="4818177" y="3054358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8FA479-0146-4318-8F21-18B979E2E04F}"/>
              </a:ext>
            </a:extLst>
          </p:cNvPr>
          <p:cNvSpPr txBox="1"/>
          <p:nvPr/>
        </p:nvSpPr>
        <p:spPr>
          <a:xfrm>
            <a:off x="4702628" y="4077224"/>
            <a:ext cx="1685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Copper pad</a:t>
            </a:r>
          </a:p>
        </p:txBody>
      </p:sp>
    </p:spTree>
    <p:extLst>
      <p:ext uri="{BB962C8B-B14F-4D97-AF65-F5344CB8AC3E}">
        <p14:creationId xmlns:p14="http://schemas.microsoft.com/office/powerpoint/2010/main" val="201442567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541BB3-457D-473C-BEAE-9389C4B8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62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2C1BEA-B02A-419E-8F83-6AE91E7A5303}"/>
              </a:ext>
            </a:extLst>
          </p:cNvPr>
          <p:cNvSpPr txBox="1"/>
          <p:nvPr/>
        </p:nvSpPr>
        <p:spPr>
          <a:xfrm>
            <a:off x="3766457" y="402771"/>
            <a:ext cx="4211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K-BA01xxxx –  Copper CMP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D47304-0C26-4139-9A56-0B116440F58D}"/>
              </a:ext>
            </a:extLst>
          </p:cNvPr>
          <p:cNvSpPr/>
          <p:nvPr/>
        </p:nvSpPr>
        <p:spPr>
          <a:xfrm>
            <a:off x="451945" y="1166843"/>
            <a:ext cx="2760177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House/Basement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-10959</a:t>
            </a:r>
          </a:p>
          <a:p>
            <a:r>
              <a:rPr lang="en-US" dirty="0"/>
              <a:t>Y= -7502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-10600</a:t>
            </a:r>
          </a:p>
          <a:p>
            <a:r>
              <a:rPr lang="en-US" dirty="0"/>
              <a:t>Y= +32195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-10385</a:t>
            </a:r>
          </a:p>
          <a:p>
            <a:r>
              <a:rPr lang="en-US" dirty="0"/>
              <a:t>Y= +71766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up</a:t>
            </a:r>
          </a:p>
          <a:p>
            <a:endParaRPr lang="en-US" dirty="0"/>
          </a:p>
          <a:p>
            <a:r>
              <a:rPr lang="en-US" sz="1200" dirty="0"/>
              <a:t>* Report </a:t>
            </a:r>
            <a:r>
              <a:rPr lang="en-US" sz="1200" dirty="0" err="1"/>
              <a:t>Field</a:t>
            </a:r>
            <a:r>
              <a:rPr lang="en-US" sz="1200" dirty="0" err="1">
                <a:sym typeface="Wingdings" panose="05000000000000000000" pitchFamily="2" charset="2"/>
              </a:rPr>
              <a:t>House</a:t>
            </a:r>
            <a:r>
              <a:rPr lang="en-US" sz="1200" dirty="0">
                <a:sym typeface="Wingdings" panose="05000000000000000000" pitchFamily="2" charset="2"/>
              </a:rPr>
              <a:t> and </a:t>
            </a:r>
            <a:r>
              <a:rPr lang="en-US" sz="1200" dirty="0" err="1">
                <a:sym typeface="Wingdings" panose="05000000000000000000" pitchFamily="2" charset="2"/>
              </a:rPr>
              <a:t>HouseBasement</a:t>
            </a:r>
            <a:r>
              <a:rPr lang="en-US" sz="1200" dirty="0">
                <a:sym typeface="Wingdings" panose="05000000000000000000" pitchFamily="2" charset="2"/>
              </a:rPr>
              <a:t> – The Triangle area to the left of the basement  can be used as the House (it measures the same as the house on the P11 and UV1280)</a:t>
            </a:r>
            <a:endParaRPr lang="en-US" sz="1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50094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953E76-8EAD-46B2-B4E3-AE55BE6E8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63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BF8A95-D2FC-42E9-AD04-2FA1A48E22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114" y="0"/>
            <a:ext cx="10908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98D023A-FD9D-4965-B198-FE551D604B97}"/>
              </a:ext>
            </a:extLst>
          </p:cNvPr>
          <p:cNvSpPr txBox="1"/>
          <p:nvPr/>
        </p:nvSpPr>
        <p:spPr>
          <a:xfrm>
            <a:off x="838200" y="1406769"/>
            <a:ext cx="2580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K-BA01XXX – KATLA Mask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B86903-A547-4072-BD22-29139E00665D}"/>
              </a:ext>
            </a:extLst>
          </p:cNvPr>
          <p:cNvSpPr txBox="1"/>
          <p:nvPr/>
        </p:nvSpPr>
        <p:spPr>
          <a:xfrm>
            <a:off x="5671457" y="2601687"/>
            <a:ext cx="11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Basement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C078781B-082A-4935-910E-ACAF1387E5C4}"/>
              </a:ext>
            </a:extLst>
          </p:cNvPr>
          <p:cNvSpPr/>
          <p:nvPr/>
        </p:nvSpPr>
        <p:spPr>
          <a:xfrm>
            <a:off x="6085114" y="2884714"/>
            <a:ext cx="283029" cy="4463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FD1664-9907-49D1-B245-A68AEAFDAE45}"/>
              </a:ext>
            </a:extLst>
          </p:cNvPr>
          <p:cNvSpPr txBox="1"/>
          <p:nvPr/>
        </p:nvSpPr>
        <p:spPr>
          <a:xfrm>
            <a:off x="4386943" y="3755571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Field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C958D9-1249-4664-B11C-E5EEDEBA935D}"/>
              </a:ext>
            </a:extLst>
          </p:cNvPr>
          <p:cNvSpPr txBox="1"/>
          <p:nvPr/>
        </p:nvSpPr>
        <p:spPr>
          <a:xfrm>
            <a:off x="5020450" y="3570905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House</a:t>
            </a:r>
          </a:p>
        </p:txBody>
      </p:sp>
    </p:spTree>
    <p:extLst>
      <p:ext uri="{BB962C8B-B14F-4D97-AF65-F5344CB8AC3E}">
        <p14:creationId xmlns:p14="http://schemas.microsoft.com/office/powerpoint/2010/main" val="9736095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541BB3-457D-473C-BEAE-9389C4B8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64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2C1BEA-B02A-419E-8F83-6AE91E7A5303}"/>
              </a:ext>
            </a:extLst>
          </p:cNvPr>
          <p:cNvSpPr txBox="1"/>
          <p:nvPr/>
        </p:nvSpPr>
        <p:spPr>
          <a:xfrm>
            <a:off x="3766457" y="402771"/>
            <a:ext cx="4844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AH-</a:t>
            </a:r>
            <a:r>
              <a:rPr lang="en-US" dirty="0" err="1"/>
              <a:t>DCOWxxxx</a:t>
            </a:r>
            <a:r>
              <a:rPr lang="en-US" dirty="0"/>
              <a:t> - CW-V1-ZL-DE Mask – </a:t>
            </a:r>
            <a:r>
              <a:rPr lang="en-US" dirty="0" err="1"/>
              <a:t>Nb</a:t>
            </a:r>
            <a:r>
              <a:rPr lang="en-US" dirty="0"/>
              <a:t> CMP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D47304-0C26-4139-9A56-0B116440F58D}"/>
              </a:ext>
            </a:extLst>
          </p:cNvPr>
          <p:cNvSpPr/>
          <p:nvPr/>
        </p:nvSpPr>
        <p:spPr>
          <a:xfrm>
            <a:off x="451945" y="1166843"/>
            <a:ext cx="2760177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Homeplate/Kerf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+10364</a:t>
            </a:r>
          </a:p>
          <a:p>
            <a:r>
              <a:rPr lang="en-US" dirty="0"/>
              <a:t>Y= - 5654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- 44411</a:t>
            </a:r>
          </a:p>
          <a:p>
            <a:r>
              <a:rPr lang="en-US" dirty="0"/>
              <a:t>Y= - 5062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- 71799</a:t>
            </a:r>
          </a:p>
          <a:p>
            <a:r>
              <a:rPr lang="en-US" dirty="0"/>
              <a:t>Y= - 4759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Left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34019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7CA4B2-78C0-4854-94C8-AFD8506EF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65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05E4D0-5065-4206-937E-141AA194B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56141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0773CA4-BB29-48AE-99AB-4DBDC68A4D90}"/>
              </a:ext>
            </a:extLst>
          </p:cNvPr>
          <p:cNvSpPr txBox="1"/>
          <p:nvPr/>
        </p:nvSpPr>
        <p:spPr>
          <a:xfrm>
            <a:off x="6244590" y="3028950"/>
            <a:ext cx="979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Kerf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B20FC74D-4C37-4738-B2DB-B4D0A66DD0DA}"/>
              </a:ext>
            </a:extLst>
          </p:cNvPr>
          <p:cNvSpPr/>
          <p:nvPr/>
        </p:nvSpPr>
        <p:spPr>
          <a:xfrm>
            <a:off x="6334506" y="321361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969008-8546-49A8-BD1B-7002AB1444C1}"/>
              </a:ext>
            </a:extLst>
          </p:cNvPr>
          <p:cNvSpPr txBox="1"/>
          <p:nvPr/>
        </p:nvSpPr>
        <p:spPr>
          <a:xfrm>
            <a:off x="0" y="4469130"/>
            <a:ext cx="1967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Home Plate Border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7193DD9D-BAD7-4314-AF94-3ED22B4F6850}"/>
              </a:ext>
            </a:extLst>
          </p:cNvPr>
          <p:cNvSpPr/>
          <p:nvPr/>
        </p:nvSpPr>
        <p:spPr>
          <a:xfrm>
            <a:off x="342900" y="398449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F5C1A7-3B7B-4EAC-934E-83FB046C5369}"/>
              </a:ext>
            </a:extLst>
          </p:cNvPr>
          <p:cNvSpPr txBox="1"/>
          <p:nvPr/>
        </p:nvSpPr>
        <p:spPr>
          <a:xfrm>
            <a:off x="480060" y="925830"/>
            <a:ext cx="3528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AH-</a:t>
            </a:r>
            <a:r>
              <a:rPr lang="en-US" dirty="0" err="1">
                <a:highlight>
                  <a:srgbClr val="FFFF00"/>
                </a:highlight>
              </a:rPr>
              <a:t>DCOWxxxx</a:t>
            </a:r>
            <a:r>
              <a:rPr lang="en-US" dirty="0">
                <a:highlight>
                  <a:srgbClr val="FFFF00"/>
                </a:highlight>
              </a:rPr>
              <a:t> - CW-V1-ZL-DE Mask</a:t>
            </a:r>
          </a:p>
        </p:txBody>
      </p:sp>
    </p:spTree>
    <p:extLst>
      <p:ext uri="{BB962C8B-B14F-4D97-AF65-F5344CB8AC3E}">
        <p14:creationId xmlns:p14="http://schemas.microsoft.com/office/powerpoint/2010/main" val="112341486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571A5C1-1F95-4E19-9EA7-7C87F8C04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6241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92EA02-3297-4B82-8C2B-B1F4D870E1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E623F1F-06AE-429D-ACEB-B7E8609ACAC9}"/>
              </a:ext>
            </a:extLst>
          </p:cNvPr>
          <p:cNvSpPr txBox="1"/>
          <p:nvPr/>
        </p:nvSpPr>
        <p:spPr>
          <a:xfrm>
            <a:off x="294290" y="1282262"/>
            <a:ext cx="11016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Blackbird </a:t>
            </a:r>
          </a:p>
          <a:p>
            <a:r>
              <a:rPr lang="en-US" dirty="0"/>
              <a:t>Kerf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331043-99C9-4BCC-810B-122F42356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419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6E4A29-AF2B-4CB5-97EC-161D0DA78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8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1A51FB-C460-4776-A733-47CAA4A8DA8F}"/>
              </a:ext>
            </a:extLst>
          </p:cNvPr>
          <p:cNvSpPr txBox="1"/>
          <p:nvPr/>
        </p:nvSpPr>
        <p:spPr>
          <a:xfrm>
            <a:off x="3962400" y="1192696"/>
            <a:ext cx="4028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STPORAxxxxxx</a:t>
            </a:r>
            <a:r>
              <a:rPr lang="en-US" dirty="0"/>
              <a:t> (Arachne MRAM Mask)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2F2787-DAFA-49EC-B07C-F8625F02DD5F}"/>
              </a:ext>
            </a:extLst>
          </p:cNvPr>
          <p:cNvSpPr txBox="1"/>
          <p:nvPr/>
        </p:nvSpPr>
        <p:spPr>
          <a:xfrm>
            <a:off x="1131918" y="1955838"/>
            <a:ext cx="204083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FTA 5 (Up Area)</a:t>
            </a:r>
          </a:p>
          <a:p>
            <a:r>
              <a:rPr lang="en-US" dirty="0"/>
              <a:t>FTA 6 (Down Area)</a:t>
            </a:r>
          </a:p>
          <a:p>
            <a:endParaRPr lang="en-US" dirty="0"/>
          </a:p>
          <a:p>
            <a:r>
              <a:rPr lang="en-US" dirty="0"/>
              <a:t>Center</a:t>
            </a:r>
          </a:p>
          <a:p>
            <a:r>
              <a:rPr lang="en-US" dirty="0"/>
              <a:t>X= -1232</a:t>
            </a:r>
          </a:p>
          <a:p>
            <a:r>
              <a:rPr lang="en-US" dirty="0"/>
              <a:t>Y= -5278</a:t>
            </a:r>
          </a:p>
          <a:p>
            <a:endParaRPr lang="en-US" dirty="0"/>
          </a:p>
          <a:p>
            <a:r>
              <a:rPr lang="en-US" dirty="0"/>
              <a:t>Mid</a:t>
            </a:r>
          </a:p>
          <a:p>
            <a:r>
              <a:rPr lang="en-US" dirty="0"/>
              <a:t>X= -623</a:t>
            </a:r>
          </a:p>
          <a:p>
            <a:r>
              <a:rPr lang="en-US" dirty="0"/>
              <a:t>Y= +34961</a:t>
            </a:r>
          </a:p>
          <a:p>
            <a:endParaRPr lang="en-US" dirty="0"/>
          </a:p>
          <a:p>
            <a:r>
              <a:rPr lang="en-US" dirty="0"/>
              <a:t>Edge</a:t>
            </a:r>
          </a:p>
          <a:p>
            <a:r>
              <a:rPr lang="en-US" dirty="0"/>
              <a:t>X= -158</a:t>
            </a:r>
          </a:p>
          <a:p>
            <a:r>
              <a:rPr lang="en-US" dirty="0"/>
              <a:t>Y= +75119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Notch left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20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B04A1B-1BE9-401E-9AF2-8E19926DE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8F1DB-1365-4333-9DC3-FC28DC86EFE7}" type="slidenum">
              <a:rPr lang="en-US" smtClean="0"/>
              <a:t>9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2AB42B-4D1C-45DA-A41D-B5AE44F45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789"/>
            <a:ext cx="12192000" cy="682321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C846FE-3379-4CAE-B190-991D1FE489DC}"/>
              </a:ext>
            </a:extLst>
          </p:cNvPr>
          <p:cNvSpPr txBox="1"/>
          <p:nvPr/>
        </p:nvSpPr>
        <p:spPr>
          <a:xfrm>
            <a:off x="3920359" y="3573518"/>
            <a:ext cx="725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FTA 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9C182E-7365-4D2C-8963-9ABD69BE2C8C}"/>
              </a:ext>
            </a:extLst>
          </p:cNvPr>
          <p:cNvSpPr txBox="1"/>
          <p:nvPr/>
        </p:nvSpPr>
        <p:spPr>
          <a:xfrm>
            <a:off x="3920359" y="3942850"/>
            <a:ext cx="725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FTA 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A5D1F7-75B7-4956-A3B7-EF76A13D5212}"/>
              </a:ext>
            </a:extLst>
          </p:cNvPr>
          <p:cNvSpPr txBox="1"/>
          <p:nvPr/>
        </p:nvSpPr>
        <p:spPr>
          <a:xfrm>
            <a:off x="536027" y="714703"/>
            <a:ext cx="37732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highlight>
                  <a:srgbClr val="FFFF00"/>
                </a:highlight>
              </a:rPr>
              <a:t>STPORAxxxxxx</a:t>
            </a:r>
            <a:r>
              <a:rPr lang="en-US" dirty="0">
                <a:highlight>
                  <a:srgbClr val="FFFF00"/>
                </a:highlight>
              </a:rPr>
              <a:t> (Arachne MRAM Mask)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0601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319028</TotalTime>
  <Words>1923</Words>
  <Application>Microsoft Office PowerPoint</Application>
  <PresentationFormat>Widescreen</PresentationFormat>
  <Paragraphs>796</Paragraphs>
  <Slides>66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1" baseType="lpstr">
      <vt:lpstr>Arial</vt:lpstr>
      <vt:lpstr>Calibri</vt:lpstr>
      <vt:lpstr>Calibri Light</vt:lpstr>
      <vt:lpstr>Wingdings</vt:lpstr>
      <vt:lpstr>Office Theme</vt:lpstr>
      <vt:lpstr>P-11 measure sites Ebara Left Side</vt:lpstr>
      <vt:lpstr>Table of Contents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P-11 measure sites</dc:title>
  <dc:creator>Joseph Bauer</dc:creator>
  <cp:lastModifiedBy>bauerj</cp:lastModifiedBy>
  <cp:revision>121</cp:revision>
  <dcterms:created xsi:type="dcterms:W3CDTF">2017-10-09T15:10:59Z</dcterms:created>
  <dcterms:modified xsi:type="dcterms:W3CDTF">2019-01-07T20:32:35Z</dcterms:modified>
</cp:coreProperties>
</file>